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1" r:id="rId5"/>
  </p:sldMasterIdLst>
  <p:notesMasterIdLst>
    <p:notesMasterId r:id="rId20"/>
  </p:notesMasterIdLst>
  <p:handoutMasterIdLst>
    <p:handoutMasterId r:id="rId21"/>
  </p:handoutMasterIdLst>
  <p:sldIdLst>
    <p:sldId id="256" r:id="rId6"/>
    <p:sldId id="275" r:id="rId7"/>
    <p:sldId id="277" r:id="rId8"/>
    <p:sldId id="278" r:id="rId9"/>
    <p:sldId id="284" r:id="rId10"/>
    <p:sldId id="285" r:id="rId11"/>
    <p:sldId id="273" r:id="rId12"/>
    <p:sldId id="257" r:id="rId13"/>
    <p:sldId id="281" r:id="rId14"/>
    <p:sldId id="279" r:id="rId15"/>
    <p:sldId id="280" r:id="rId16"/>
    <p:sldId id="283" r:id="rId17"/>
    <p:sldId id="272" r:id="rId18"/>
    <p:sldId id="261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701" autoAdjust="0"/>
  </p:normalViewPr>
  <p:slideViewPr>
    <p:cSldViewPr snapToGrid="0" showGuides="1">
      <p:cViewPr varScale="1">
        <p:scale>
          <a:sx n="79" d="100"/>
          <a:sy n="79" d="100"/>
        </p:scale>
        <p:origin x="-90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234292715551885"/>
          <c:y val="0.13376461343554052"/>
          <c:w val="0.79099786911585401"/>
          <c:h val="0.71381206381460349"/>
        </c:manualLayout>
      </c:layout>
      <c:barChart>
        <c:barDir val="col"/>
        <c:grouping val="clustered"/>
        <c:ser>
          <c:idx val="0"/>
          <c:order val="0"/>
          <c:tx>
            <c:v>публ ВАК</c:v>
          </c:tx>
          <c:spPr>
            <a:solidFill>
              <a:srgbClr val="FF0000"/>
            </a:solidFill>
          </c:spP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16E-4947-847E-1FDE9C37A24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16E-4947-847E-1FDE9C37A243}"/>
                </c:ex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Лист3!$A$79:$A$87</c:f>
              <c:strCache>
                <c:ptCount val="9"/>
                <c:pt idx="0">
                  <c:v>ИФ</c:v>
                </c:pt>
                <c:pt idx="1">
                  <c:v>ФМФ</c:v>
                </c:pt>
                <c:pt idx="2">
                  <c:v>ЕГФ</c:v>
                </c:pt>
                <c:pt idx="3">
                  <c:v>ФИЯ</c:v>
                </c:pt>
                <c:pt idx="4">
                  <c:v>ФФК</c:v>
                </c:pt>
                <c:pt idx="5">
                  <c:v>ПФ</c:v>
                </c:pt>
                <c:pt idx="6">
                  <c:v>ФРФК</c:v>
                </c:pt>
                <c:pt idx="7">
                  <c:v>ДФ</c:v>
                </c:pt>
                <c:pt idx="8">
                  <c:v>ФСУ</c:v>
                </c:pt>
              </c:strCache>
            </c:strRef>
          </c:cat>
          <c:val>
            <c:numRef>
              <c:f>Лист3!$J$79:$J$87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6E-4947-847E-1FDE9C37A243}"/>
            </c:ext>
          </c:extLst>
        </c:ser>
        <c:ser>
          <c:idx val="2"/>
          <c:order val="1"/>
          <c:tx>
            <c:v>публ др</c:v>
          </c:tx>
          <c:spPr>
            <a:solidFill>
              <a:srgbClr val="00206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Лист3!$A$79:$A$87</c:f>
              <c:strCache>
                <c:ptCount val="9"/>
                <c:pt idx="0">
                  <c:v>ИФ</c:v>
                </c:pt>
                <c:pt idx="1">
                  <c:v>ФМФ</c:v>
                </c:pt>
                <c:pt idx="2">
                  <c:v>ЕГФ</c:v>
                </c:pt>
                <c:pt idx="3">
                  <c:v>ФИЯ</c:v>
                </c:pt>
                <c:pt idx="4">
                  <c:v>ФФК</c:v>
                </c:pt>
                <c:pt idx="5">
                  <c:v>ПФ</c:v>
                </c:pt>
                <c:pt idx="6">
                  <c:v>ФРФК</c:v>
                </c:pt>
                <c:pt idx="7">
                  <c:v>ДФ</c:v>
                </c:pt>
                <c:pt idx="8">
                  <c:v>ФСУ</c:v>
                </c:pt>
              </c:strCache>
            </c:strRef>
          </c:cat>
          <c:val>
            <c:numRef>
              <c:f>Лист3!$L$79:$L$87</c:f>
              <c:numCache>
                <c:formatCode>General</c:formatCode>
                <c:ptCount val="9"/>
                <c:pt idx="0">
                  <c:v>27</c:v>
                </c:pt>
                <c:pt idx="1">
                  <c:v>27</c:v>
                </c:pt>
                <c:pt idx="2">
                  <c:v>36</c:v>
                </c:pt>
                <c:pt idx="3">
                  <c:v>21</c:v>
                </c:pt>
                <c:pt idx="4">
                  <c:v>5</c:v>
                </c:pt>
                <c:pt idx="5">
                  <c:v>132</c:v>
                </c:pt>
                <c:pt idx="6">
                  <c:v>40</c:v>
                </c:pt>
                <c:pt idx="7">
                  <c:v>20</c:v>
                </c:pt>
                <c:pt idx="8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16E-4947-847E-1FDE9C37A243}"/>
            </c:ext>
          </c:extLst>
        </c:ser>
        <c:dLbls/>
        <c:axId val="114053888"/>
        <c:axId val="114055424"/>
      </c:barChart>
      <c:catAx>
        <c:axId val="114053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14055424"/>
        <c:crosses val="autoZero"/>
        <c:auto val="1"/>
        <c:lblAlgn val="ctr"/>
        <c:lblOffset val="100"/>
      </c:catAx>
      <c:valAx>
        <c:axId val="114055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14053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652921674264403"/>
          <c:y val="0.13969807620201322"/>
          <c:w val="0.14501317956240486"/>
          <c:h val="0.15725718900522057"/>
        </c:manualLayout>
      </c:layout>
      <c:txPr>
        <a:bodyPr/>
        <a:lstStyle/>
        <a:p>
          <a:pPr>
            <a:defRPr sz="1400" b="1" i="0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929267605183123"/>
          <c:y val="4.9777381564200564E-2"/>
          <c:w val="0.7969634554410957"/>
          <c:h val="0.77867771967753296"/>
        </c:manualLayout>
      </c:layout>
      <c:barChart>
        <c:barDir val="col"/>
        <c:grouping val="clustered"/>
        <c:ser>
          <c:idx val="0"/>
          <c:order val="0"/>
          <c:tx>
            <c:strRef>
              <c:f>Лист3!$M$117</c:f>
              <c:strCache>
                <c:ptCount val="1"/>
                <c:pt idx="0">
                  <c:v>Конкурсы ВКР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1.3331394857545647E-3"/>
                  <c:y val="2.66865702251842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0,33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08E-4832-890C-685D9447D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0,17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8E-4832-890C-685D9447D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0,31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08E-4832-890C-685D9447D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0,16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08E-4832-890C-685D9447D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0,46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08E-4832-890C-685D9447D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0,4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08E-4832-890C-685D9447D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0,39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08E-4832-890C-685D9447D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0,14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08E-4832-890C-685D9447D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Лист3!$L$118:$L$126</c:f>
              <c:strCache>
                <c:ptCount val="9"/>
                <c:pt idx="0">
                  <c:v>ИФ</c:v>
                </c:pt>
                <c:pt idx="1">
                  <c:v>ФМФ</c:v>
                </c:pt>
                <c:pt idx="2">
                  <c:v>ЕГФ</c:v>
                </c:pt>
                <c:pt idx="3">
                  <c:v>ФИЯ</c:v>
                </c:pt>
                <c:pt idx="4">
                  <c:v>ФФК</c:v>
                </c:pt>
                <c:pt idx="5">
                  <c:v>ПФ</c:v>
                </c:pt>
                <c:pt idx="6">
                  <c:v>ФРФК</c:v>
                </c:pt>
                <c:pt idx="7">
                  <c:v>ДФ</c:v>
                </c:pt>
                <c:pt idx="8">
                  <c:v>ФСУ</c:v>
                </c:pt>
              </c:strCache>
            </c:strRef>
          </c:cat>
          <c:val>
            <c:numRef>
              <c:f>Лист3!$M$118:$M$126</c:f>
              <c:numCache>
                <c:formatCode>General</c:formatCode>
                <c:ptCount val="9"/>
                <c:pt idx="0">
                  <c:v>0.33134526176275692</c:v>
                </c:pt>
                <c:pt idx="1">
                  <c:v>0.17123287671232879</c:v>
                </c:pt>
                <c:pt idx="2">
                  <c:v>0.31637226469812824</c:v>
                </c:pt>
                <c:pt idx="3">
                  <c:v>0.16281341582546408</c:v>
                </c:pt>
                <c:pt idx="4">
                  <c:v>0</c:v>
                </c:pt>
                <c:pt idx="5">
                  <c:v>0.46386718750000006</c:v>
                </c:pt>
                <c:pt idx="6">
                  <c:v>0.40513166779203241</c:v>
                </c:pt>
                <c:pt idx="7">
                  <c:v>0.3956043956043957</c:v>
                </c:pt>
                <c:pt idx="8">
                  <c:v>0.14245014245014248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8E-4832-890C-685D9447DBD4}"/>
            </c:ext>
          </c:extLst>
        </c:ser>
        <c:ser>
          <c:idx val="1"/>
          <c:order val="1"/>
          <c:tx>
            <c:strRef>
              <c:f>Лист3!$N$117</c:f>
              <c:strCache>
                <c:ptCount val="1"/>
                <c:pt idx="0">
                  <c:v>Конкурс НИРС (вузовский тур областного конкурса)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7.9988369145273658E-3"/>
                  <c:y val="-8.00597106755526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0,09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08E-4832-890C-685D9447D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331394857545647E-2"/>
                  <c:y val="-9.7849627125099841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0,17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08E-4832-890C-685D9447D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998255371791082E-2"/>
                  <c:y val="-4.8924813562549908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0,26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08E-4832-890C-685D9447D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998836914527390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0,14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08E-4832-890C-685D9447D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08E-4832-890C-685D9447DBD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0,44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08E-4832-890C-685D9447D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998255371791082E-2"/>
                  <c:y val="-5.337314045036844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0,09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08E-4832-890C-685D9447D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998836914527390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0,07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08E-4832-890C-685D9447DB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Лист3!$L$118:$L$126</c:f>
              <c:strCache>
                <c:ptCount val="9"/>
                <c:pt idx="0">
                  <c:v>ИФ</c:v>
                </c:pt>
                <c:pt idx="1">
                  <c:v>ФМФ</c:v>
                </c:pt>
                <c:pt idx="2">
                  <c:v>ЕГФ</c:v>
                </c:pt>
                <c:pt idx="3">
                  <c:v>ФИЯ</c:v>
                </c:pt>
                <c:pt idx="4">
                  <c:v>ФФК</c:v>
                </c:pt>
                <c:pt idx="5">
                  <c:v>ПФ</c:v>
                </c:pt>
                <c:pt idx="6">
                  <c:v>ФРФК</c:v>
                </c:pt>
                <c:pt idx="7">
                  <c:v>ДФ</c:v>
                </c:pt>
                <c:pt idx="8">
                  <c:v>ФСУ</c:v>
                </c:pt>
              </c:strCache>
            </c:strRef>
          </c:cat>
          <c:val>
            <c:numRef>
              <c:f>Лист3!$N$118:$N$126</c:f>
              <c:numCache>
                <c:formatCode>General</c:formatCode>
                <c:ptCount val="9"/>
                <c:pt idx="0">
                  <c:v>9.9403578528827044E-2</c:v>
                </c:pt>
                <c:pt idx="1">
                  <c:v>0.17123287671232879</c:v>
                </c:pt>
                <c:pt idx="2">
                  <c:v>0.26364355391510674</c:v>
                </c:pt>
                <c:pt idx="3">
                  <c:v>0.14653207424291761</c:v>
                </c:pt>
                <c:pt idx="4">
                  <c:v>0</c:v>
                </c:pt>
                <c:pt idx="5">
                  <c:v>0</c:v>
                </c:pt>
                <c:pt idx="6">
                  <c:v>0.43889264010803508</c:v>
                </c:pt>
                <c:pt idx="7">
                  <c:v>8.7912087912087933E-2</c:v>
                </c:pt>
                <c:pt idx="8">
                  <c:v>7.1225071225071226E-2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8E-4832-890C-685D9447DBD4}"/>
            </c:ext>
          </c:extLst>
        </c:ser>
        <c:dLbls/>
        <c:axId val="119718272"/>
        <c:axId val="119719808"/>
      </c:barChart>
      <c:catAx>
        <c:axId val="1197182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 i="0" baseline="0">
                <a:solidFill>
                  <a:schemeClr val="tx1"/>
                </a:solidFill>
                <a:latin typeface="+mn-lt"/>
              </a:defRPr>
            </a:pPr>
            <a:endParaRPr lang="ru-RU"/>
          </a:p>
        </c:txPr>
        <c:crossAx val="119719808"/>
        <c:crosses val="autoZero"/>
        <c:auto val="1"/>
        <c:lblAlgn val="ctr"/>
        <c:lblOffset val="100"/>
      </c:catAx>
      <c:valAx>
        <c:axId val="1197198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 i="0" baseline="0">
                <a:solidFill>
                  <a:schemeClr val="tx1"/>
                </a:solidFill>
                <a:latin typeface="+mn-lt"/>
              </a:defRPr>
            </a:pPr>
            <a:endParaRPr lang="ru-RU"/>
          </a:p>
        </c:txPr>
        <c:crossAx val="11971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875356181804531"/>
          <c:y val="4.4502902742370794E-2"/>
          <c:w val="0.28091852260852357"/>
          <c:h val="0.1594783132742783"/>
        </c:manualLayout>
      </c:layout>
      <c:txPr>
        <a:bodyPr/>
        <a:lstStyle/>
        <a:p>
          <a:pPr>
            <a:defRPr sz="1400" b="1" i="0" baseline="0">
              <a:solidFill>
                <a:schemeClr val="tx1"/>
              </a:solidFill>
              <a:latin typeface="+mn-lt"/>
            </a:defRPr>
          </a:pPr>
          <a:endParaRPr lang="ru-RU"/>
        </a:p>
      </c:txPr>
    </c:legend>
    <c:plotVisOnly val="1"/>
    <c:dispBlanksAs val="gap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0.03184</cdr:x>
      <cdr:y>0.29724</cdr:y>
    </cdr:from>
    <cdr:to>
      <cdr:x>0.0796</cdr:x>
      <cdr:y>0.65438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371469" y="1809753"/>
          <a:ext cx="1476372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/>
            <a:t>кол-во публ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19.04.2023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DA0E50-0830-444C-8ADC-A033BD971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B7C204E-9423-0C42-8160-2E155BD5F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FCE43A-7173-F64C-A71E-44580DB8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2414-F8C6-D948-B9F7-3452CDE999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1AF4E0-13EC-BD4D-9B81-F771E66F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2A8BC4-B997-8645-8142-21651AE5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FDE-A865-5D40-844C-5822A7F8C5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256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970F7F-C644-E042-8A85-3CAB25559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6D2285-AF09-6A42-A6CD-9D21F200A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7B94EA-10C1-A243-B91D-D6691105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2414-F8C6-D948-B9F7-3452CDE999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2F86D4-7CD1-BC48-A3D8-562F7CD2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7B491F-60A0-4D4C-B818-9ED035B8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FDE-A865-5D40-844C-5822A7F8C5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031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326337-2B34-3042-8521-9012C70A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3BE6FE7-254E-9C42-B4AD-5C789E534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6A868F-49D0-1D44-82A4-D684B47C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2414-F8C6-D948-B9F7-3452CDE999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071E78-E69A-D644-A6E1-81FA91A2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945848-28E5-3A4C-9276-22BD211A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FDE-A865-5D40-844C-5822A7F8C5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715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0346CE-5665-8C43-B111-1BE13AB3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2BE9B5-8932-AF4F-88F4-775ACBA2E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6A49F71-DD76-BD4C-866B-EA2200B7E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17D3FB0-BBF1-4041-84EF-DC8C2581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2414-F8C6-D948-B9F7-3452CDE999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A8F697D-32BF-564D-A948-A70F0922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222E6AC-774D-B949-96EA-0AE12657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FDE-A865-5D40-844C-5822A7F8C5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124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C14356-70FC-A242-8766-E9FF1BA3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5532A85-042A-D04C-8578-2AEECF78D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4307548-4243-F24C-9EBF-3FB25FE60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6B2F0AE-106C-2D41-9E56-61B9AC32C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4D264E9-A5E8-3745-863E-13237EB60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7E04197-D524-0341-9B72-E5A8072A2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2414-F8C6-D948-B9F7-3452CDE999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ECB5BB3-A6D7-3749-9928-769839DF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3758BBF-FCC3-AE43-910D-9FA61E9E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FDE-A865-5D40-844C-5822A7F8C5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643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A53C88-937C-3B46-9594-DEB4105C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BA33B72-2E4D-F841-AD31-3EBE6A65D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2414-F8C6-D948-B9F7-3452CDE999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3B1F576-B1A0-DB45-AA80-5FB60F66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8353A15-C297-9147-A526-4E0E4331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FDE-A865-5D40-844C-5822A7F8C5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20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8AA6A01-5843-2740-8724-6D811A00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2414-F8C6-D948-B9F7-3452CDE999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092C212-BD8C-1148-B4B3-EA4B16CE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2785421-938C-514F-A08C-F88FA0A1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FDE-A865-5D40-844C-5822A7F8C5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2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8F41DB-604A-3C49-806B-A6A91A08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383323-6FB4-0844-A595-3BE83F872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20729FF-B079-614B-99C4-838432AC3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4CE046-B8B8-054B-8835-40809A6A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2414-F8C6-D948-B9F7-3452CDE999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89BB4C8-606B-1848-99B5-D18C1B0C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37CA09C-407A-754F-BCE4-EBB78727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FDE-A865-5D40-844C-5822A7F8C5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061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450063-3616-114D-9060-70E3B266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E1DD2B0-EC81-A644-BACB-FC2CB7475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C992F88-36F3-0A4F-9BE3-87510CAE9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E57682A-3B9B-C548-94FE-3BB1DD2CB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2414-F8C6-D948-B9F7-3452CDE999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CF790E1-1E94-8C4B-9128-4ED931B9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2F849BF-14B2-DA41-93CD-10D0AD60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FDE-A865-5D40-844C-5822A7F8C5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53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A4579A-EF61-D24E-9663-355E4E39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26DA2FB-2840-6144-8B95-C988C9C11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EB73F65-40AB-D24F-9A80-B66A199F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2414-F8C6-D948-B9F7-3452CDE999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7949C9-C720-4C4B-8E74-015CC6E5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3345FF-6773-8C44-9944-32A49C8F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FDE-A865-5D40-844C-5822A7F8C5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497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CF3CD6D-6E40-3746-87AF-151C2DCE3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93B451F-0D94-9C41-811E-3EDD50191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8C7823-1470-B445-A63C-1E1BD503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2414-F8C6-D948-B9F7-3452CDE999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2EC58B9-0500-1B4F-AB40-B2405A92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F82F4C-548D-BA43-9D1B-83B5C41B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8FDE-A865-5D40-844C-5822A7F8C5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14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DD5997-A048-7441-98B1-70565878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F0F3379-2F6E-9248-AD63-EA0AE81CF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053DFD-9534-2243-9DE7-450831B79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2414-F8C6-D948-B9F7-3452CDE999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B63C40-3EAF-DF47-9B46-ABAE4D27A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9D11D1-3144-A849-BD6E-30FACCEA6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8FDE-A865-5D40-844C-5822A7F8C5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9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2292094"/>
            <a:ext cx="6981063" cy="221969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dirty="0" smtClean="0"/>
              <a:t>Научно -   исследовательская работа студентов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23506" y="4420344"/>
            <a:ext cx="5734050" cy="955565"/>
          </a:xfrm>
        </p:spPr>
        <p:txBody>
          <a:bodyPr rtlCol="0"/>
          <a:lstStyle/>
          <a:p>
            <a:pPr algn="ctr" rtl="0"/>
            <a:r>
              <a:rPr lang="ru-RU" dirty="0" smtClean="0"/>
              <a:t>Факультет социального управления </a:t>
            </a:r>
          </a:p>
          <a:p>
            <a:pPr algn="ctr" rtl="0"/>
            <a:r>
              <a:rPr lang="ru-RU" dirty="0" smtClean="0"/>
              <a:t>2022 год</a:t>
            </a:r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90594" y="148590"/>
            <a:ext cx="2310648" cy="214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41946" y="286606"/>
            <a:ext cx="10194878" cy="717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/>
              <a:t>Количество ПГАС за достижения в учебной и научно-исследовательской деятельности в 2022 году </a:t>
            </a:r>
          </a:p>
          <a:p>
            <a:pPr algn="ctr"/>
            <a:r>
              <a:rPr lang="ru-RU" sz="2000" dirty="0"/>
              <a:t>(по факультетам)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651640" y="1502837"/>
          <a:ext cx="10867696" cy="4849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3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70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1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362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75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76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№  п/п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1C355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Факультет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1C355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Повышенная государственная академическая стипендия ( ПГАС)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C35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0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</a:t>
                      </a:r>
                      <a:r>
                        <a:rPr lang="ru-RU" sz="1400" baseline="0" dirty="0"/>
                        <a:t> достижения в учебной деятельности (п.25, Прил.1)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70C0"/>
                          </a:solidFill>
                        </a:rPr>
                        <a:t>За достижения в  НИД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70C0"/>
                          </a:solidFill>
                        </a:rPr>
                        <a:t>(п.25, Прил.2)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ИТОГО</a:t>
                      </a:r>
                    </a:p>
                    <a:p>
                      <a:endParaRPr lang="ru-RU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1.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ИФ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7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2.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ФМФ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7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3.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ЕГФ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7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4.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ФИЯ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7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5.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ФФК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7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6.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ПФ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7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7.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/>
                        <a:t>ФРФиК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7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8.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ДФ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7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9.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ФСУ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3469">
                <a:tc gridSpan="2">
                  <a:txBody>
                    <a:bodyPr/>
                    <a:lstStyle/>
                    <a:p>
                      <a:pPr algn="l"/>
                      <a:r>
                        <a:rPr lang="ru-RU" sz="1800" b="1" baseline="0" dirty="0"/>
                        <a:t>                ИТОГО</a:t>
                      </a:r>
                      <a:endParaRPr lang="ru-RU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299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86606"/>
            <a:ext cx="12192000" cy="816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Количество федеральных и областных стипендий на учебный год</a:t>
            </a:r>
          </a:p>
          <a:p>
            <a:pPr algn="ctr"/>
            <a:r>
              <a:rPr lang="ru-RU" sz="2400" dirty="0"/>
              <a:t>(по факультетам)</a:t>
            </a:r>
            <a:endParaRPr lang="ru-RU" sz="3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557048" y="1177159"/>
          <a:ext cx="11056883" cy="5125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9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2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1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84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68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8752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9570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29547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77472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Факультет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85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Стипендия Президента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РФ</a:t>
                      </a:r>
                      <a:endParaRPr lang="ru-RU" sz="135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Стипендия Правительства РФ</a:t>
                      </a:r>
                      <a:endParaRPr lang="ru-RU" sz="135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Стипендия Губернатора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ЯО</a:t>
                      </a:r>
                      <a:endParaRPr lang="ru-RU" sz="135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Итого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2-23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уч. год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21-22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уч.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2-23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уч. год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21-22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уч.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2-23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уч. год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21-22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уч.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за два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уч.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ИФ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4+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ФМФ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4+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ЕГФ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5+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ФФК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ПФ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2+1</a:t>
                      </a:r>
                      <a:r>
                        <a:rPr lang="ru-RU" sz="2000" b="1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асп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3+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ФРФиК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ДФ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ФСУ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0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асп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2+1 </a:t>
                      </a:r>
                      <a:r>
                        <a:rPr lang="ru-RU" sz="20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асп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3+1 </a:t>
                      </a:r>
                      <a:r>
                        <a:rPr kumimoji="0" lang="ru-RU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асп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4+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32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28+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135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97279" y="383883"/>
            <a:ext cx="10290388" cy="1016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Количество студенческих работ, поданных на вузовские конкурсы НИР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(на преподавателя)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804333" y="1400783"/>
          <a:ext cx="10485120" cy="475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Шестиугольник 2">
            <a:extLst>
              <a:ext uri="{FF2B5EF4-FFF2-40B4-BE49-F238E27FC236}">
                <a16:creationId xmlns="" xmlns:a16="http://schemas.microsoft.com/office/drawing/2014/main" id="{905250D9-93AC-F3D7-A0F4-913CD0200B2F}"/>
              </a:ext>
            </a:extLst>
          </p:cNvPr>
          <p:cNvSpPr/>
          <p:nvPr/>
        </p:nvSpPr>
        <p:spPr>
          <a:xfrm rot="18619239">
            <a:off x="9858676" y="4897539"/>
            <a:ext cx="4666647" cy="175935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14300" cap="rnd">
            <a:solidFill>
              <a:srgbClr val="1C355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33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7018" y="4718242"/>
            <a:ext cx="3048000" cy="2062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4777" y="76200"/>
            <a:ext cx="5765787" cy="804333"/>
          </a:xfrm>
        </p:spPr>
        <p:txBody>
          <a:bodyPr/>
          <a:lstStyle/>
          <a:p>
            <a:r>
              <a:rPr lang="ru-RU" b="1" dirty="0" smtClean="0"/>
              <a:t>Педагоги - наставники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1676" y="1425370"/>
            <a:ext cx="2243342" cy="32928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5018" y="1425370"/>
            <a:ext cx="3812687" cy="2653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8020" y="3991730"/>
            <a:ext cx="4319018" cy="28103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1600" y="1280883"/>
            <a:ext cx="55362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Байбородова</a:t>
            </a:r>
            <a:r>
              <a:rPr lang="ru-RU" sz="2400" dirty="0"/>
              <a:t> Л.В., </a:t>
            </a:r>
            <a:r>
              <a:rPr lang="ru-RU" sz="2400" dirty="0" smtClean="0"/>
              <a:t>Белкина В.В.</a:t>
            </a:r>
          </a:p>
          <a:p>
            <a:r>
              <a:rPr lang="ru-RU" sz="2400" dirty="0" err="1" smtClean="0"/>
              <a:t>Паладьев</a:t>
            </a:r>
            <a:r>
              <a:rPr lang="ru-RU" sz="2400" dirty="0" smtClean="0"/>
              <a:t> </a:t>
            </a:r>
            <a:r>
              <a:rPr lang="ru-RU" sz="2400" dirty="0"/>
              <a:t>С.Л</a:t>
            </a:r>
            <a:r>
              <a:rPr lang="ru-RU" sz="2400" dirty="0" smtClean="0"/>
              <a:t>., </a:t>
            </a:r>
            <a:r>
              <a:rPr lang="ru-RU" sz="2400" dirty="0" err="1" smtClean="0"/>
              <a:t>Лекомцева</a:t>
            </a:r>
            <a:r>
              <a:rPr lang="ru-RU" sz="2400" dirty="0" smtClean="0"/>
              <a:t> Е.Н., Филиппов </a:t>
            </a:r>
            <a:r>
              <a:rPr lang="ru-RU" sz="2400" dirty="0"/>
              <a:t>Г.А., </a:t>
            </a:r>
            <a:r>
              <a:rPr lang="ru-RU" sz="2400" dirty="0" err="1" smtClean="0"/>
              <a:t>Будахина</a:t>
            </a:r>
            <a:r>
              <a:rPr lang="ru-RU" sz="2400" dirty="0" smtClean="0"/>
              <a:t> Н.Л.,  </a:t>
            </a:r>
            <a:r>
              <a:rPr lang="ru-RU" sz="2400" dirty="0"/>
              <a:t>Репина </a:t>
            </a:r>
            <a:r>
              <a:rPr lang="ru-RU" sz="2400" dirty="0" smtClean="0"/>
              <a:t>А.В., </a:t>
            </a:r>
            <a:r>
              <a:rPr lang="ru-RU" sz="2400" dirty="0" err="1" smtClean="0"/>
              <a:t>Нижегородцева</a:t>
            </a:r>
            <a:r>
              <a:rPr lang="ru-RU" sz="2400" dirty="0" smtClean="0"/>
              <a:t> </a:t>
            </a:r>
            <a:r>
              <a:rPr lang="ru-RU" sz="2400" dirty="0"/>
              <a:t>Н.В., </a:t>
            </a:r>
            <a:r>
              <a:rPr lang="ru-RU" sz="2400" dirty="0" err="1" smtClean="0"/>
              <a:t>Солынин</a:t>
            </a:r>
            <a:r>
              <a:rPr lang="ru-RU" sz="2400" dirty="0" smtClean="0"/>
              <a:t> Н. Э</a:t>
            </a:r>
            <a:r>
              <a:rPr lang="ru-RU" sz="2400" dirty="0"/>
              <a:t>, </a:t>
            </a:r>
            <a:r>
              <a:rPr lang="ru-RU" sz="2400" dirty="0" err="1"/>
              <a:t>Ледовская</a:t>
            </a:r>
            <a:r>
              <a:rPr lang="ru-RU" sz="2400" dirty="0"/>
              <a:t> Т.В</a:t>
            </a:r>
            <a:r>
              <a:rPr lang="ru-RU" sz="2400" dirty="0" smtClean="0"/>
              <a:t>., </a:t>
            </a:r>
            <a:r>
              <a:rPr lang="ru-RU" sz="2400" dirty="0" err="1"/>
              <a:t>Цымбалюк</a:t>
            </a:r>
            <a:r>
              <a:rPr lang="ru-RU" sz="2400" dirty="0"/>
              <a:t> </a:t>
            </a:r>
            <a:r>
              <a:rPr lang="ru-RU" sz="2400" dirty="0" smtClean="0"/>
              <a:t>А.Э. Юферова М.А., Макеева Т.В., </a:t>
            </a:r>
            <a:r>
              <a:rPr lang="ru-RU" sz="2400" dirty="0" err="1" smtClean="0"/>
              <a:t>Гурьянчик</a:t>
            </a:r>
            <a:r>
              <a:rPr lang="ru-RU" sz="2400" dirty="0" smtClean="0"/>
              <a:t> В.Н., Зайцева </a:t>
            </a:r>
            <a:r>
              <a:rPr lang="ru-RU" sz="2400" dirty="0"/>
              <a:t>М.А., </a:t>
            </a:r>
            <a:r>
              <a:rPr lang="ru-RU" sz="2400" dirty="0" smtClean="0"/>
              <a:t>Тарханова </a:t>
            </a:r>
            <a:r>
              <a:rPr lang="ru-RU" sz="2400" dirty="0"/>
              <a:t>И.Ю.</a:t>
            </a:r>
          </a:p>
        </p:txBody>
      </p:sp>
    </p:spTree>
    <p:extLst>
      <p:ext uri="{BB962C8B-B14F-4D97-AF65-F5344CB8AC3E}">
        <p14:creationId xmlns:p14="http://schemas.microsoft.com/office/powerpoint/2010/main" xmlns="" val="3206814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1521" y="2802472"/>
            <a:ext cx="10071099" cy="1684150"/>
          </a:xfrm>
        </p:spPr>
        <p:txBody>
          <a:bodyPr rtlCol="0"/>
          <a:lstStyle/>
          <a:p>
            <a:pPr rtl="0"/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88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Перспективные линии развития (ключевые задачи) НИР студентов, обозначенные на 2022 год</a:t>
            </a:r>
            <a:endParaRPr lang="ru-RU" dirty="0"/>
          </a:p>
        </p:txBody>
      </p:sp>
      <p:pic>
        <p:nvPicPr>
          <p:cNvPr id="5" name="Рисунок 4" descr="Книги на полках крупным планом и размытые книги на переднем и заднем планах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5" r="3155"/>
          <a:stretch>
            <a:fillRect/>
          </a:stretch>
        </p:blipFill>
        <p:spPr>
          <a:xfrm>
            <a:off x="5429956" y="1600199"/>
            <a:ext cx="5655626" cy="4572001"/>
          </a:xfrm>
        </p:spPr>
      </p:pic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372532" y="1600200"/>
            <a:ext cx="4910667" cy="4572000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smtClean="0"/>
              <a:t>Интеграция студентов в </a:t>
            </a:r>
            <a:r>
              <a:rPr lang="ru-RU" dirty="0" err="1" smtClean="0"/>
              <a:t>грантовые</a:t>
            </a:r>
            <a:r>
              <a:rPr lang="ru-RU" dirty="0" smtClean="0"/>
              <a:t> проекты и </a:t>
            </a:r>
            <a:r>
              <a:rPr lang="ru-RU" dirty="0" err="1" smtClean="0"/>
              <a:t>гос.задания</a:t>
            </a:r>
            <a:r>
              <a:rPr lang="ru-RU" dirty="0" smtClean="0"/>
              <a:t>, выполняемые кафедрами.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 smtClean="0"/>
              <a:t>Поддержка активности студентов и сопровождение их участия в профессиональных конкурсах и олимпиадах.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Развитие системы студенческого научного общества </a:t>
            </a:r>
            <a:r>
              <a:rPr lang="ru-RU" dirty="0" smtClean="0"/>
              <a:t>факультета (СНО).</a:t>
            </a:r>
            <a:endParaRPr lang="ru-RU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227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12758"/>
            <a:ext cx="10515600" cy="15486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Интеграция студентов в </a:t>
            </a:r>
            <a:r>
              <a:rPr lang="ru-RU" sz="4000" b="1" dirty="0" err="1"/>
              <a:t>грантовые</a:t>
            </a:r>
            <a:r>
              <a:rPr lang="ru-RU" sz="4000" b="1" dirty="0"/>
              <a:t> проекты и </a:t>
            </a:r>
            <a:r>
              <a:rPr lang="ru-RU" sz="4000" b="1" dirty="0" err="1"/>
              <a:t>гос.задания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9549" y="1661377"/>
            <a:ext cx="11037195" cy="46879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1.  Грант </a:t>
            </a:r>
            <a:r>
              <a:rPr lang="ru-RU" dirty="0">
                <a:solidFill>
                  <a:schemeClr val="tx1"/>
                </a:solidFill>
              </a:rPr>
              <a:t>в форме субсидии на реализацию мероприятий, направленных на поддержку студенческих научных сообществ в рамках государственной программы Российской Федерации «Научно-технологическое развитие Российской Федерации» (Соглашение от «01» июня 2022 г. № 075-15-2022-1082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Период реализации гранта: 01 июня – 31 декабря 2022 года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Тема проекта: «Лаборатории молодёжных психолого-педагогических исследований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Студенты, магистранты, аспиранты и преподаватели факультета принимали активное участие в разработке и реализации мероприятий гранта, а также деятельности ключевых студенческих лабораторий.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58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12758"/>
            <a:ext cx="10515600" cy="15486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Интеграция студентов в </a:t>
            </a:r>
            <a:r>
              <a:rPr lang="ru-RU" sz="4000" b="1" dirty="0" err="1"/>
              <a:t>грантовые</a:t>
            </a:r>
            <a:r>
              <a:rPr lang="ru-RU" sz="4000" b="1" dirty="0"/>
              <a:t> проекты и </a:t>
            </a:r>
            <a:r>
              <a:rPr lang="ru-RU" sz="4000" b="1" dirty="0" err="1"/>
              <a:t>гос.задания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9549" y="1661377"/>
            <a:ext cx="11037195" cy="46879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Государственное задание </a:t>
            </a:r>
            <a:r>
              <a:rPr lang="ru-RU" dirty="0">
                <a:solidFill>
                  <a:schemeClr val="tx1"/>
                </a:solidFill>
              </a:rPr>
              <a:t>Министерства просвещения РФ на НИР "Механизмы оценки и сопровождения процесса обеспечения социальной и психологической безопасности подростков в образовательной организации" (073-00109-22-02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Результатом работы магистрантов стали публикации 3 статей ВАК (Шварц Т.С. , Додонов М.М., </a:t>
            </a:r>
            <a:r>
              <a:rPr lang="ru-RU" dirty="0" err="1" smtClean="0">
                <a:solidFill>
                  <a:schemeClr val="tx1"/>
                </a:solidFill>
              </a:rPr>
              <a:t>Луканин</a:t>
            </a:r>
            <a:r>
              <a:rPr lang="ru-RU" dirty="0" smtClean="0">
                <a:solidFill>
                  <a:schemeClr val="tx1"/>
                </a:solidFill>
              </a:rPr>
              <a:t> Н.С.)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3. </a:t>
            </a:r>
            <a:r>
              <a:rPr lang="ru-RU" dirty="0" smtClean="0">
                <a:solidFill>
                  <a:schemeClr val="tx1"/>
                </a:solidFill>
              </a:rPr>
              <a:t>Государственное задание </a:t>
            </a:r>
            <a:r>
              <a:rPr lang="ru-RU" dirty="0">
                <a:solidFill>
                  <a:schemeClr val="tx1"/>
                </a:solidFill>
              </a:rPr>
              <a:t>Министерства просвещения Российской Федерации № 07300077-21-02 на выполнение научных исследований по теме «</a:t>
            </a:r>
            <a:r>
              <a:rPr lang="ru-RU" dirty="0" err="1">
                <a:solidFill>
                  <a:schemeClr val="tx1"/>
                </a:solidFill>
              </a:rPr>
              <a:t>Допрофессиональная</a:t>
            </a:r>
            <a:r>
              <a:rPr lang="ru-RU" dirty="0">
                <a:solidFill>
                  <a:schemeClr val="tx1"/>
                </a:solidFill>
              </a:rPr>
              <a:t> педагогическая подготовка обучающихся в системе непрерывного педагогического образования» (№ реестровой записи 730000Ф.99.1. БВ09АА00006</a:t>
            </a:r>
            <a:r>
              <a:rPr lang="ru-RU" dirty="0" smtClean="0">
                <a:solidFill>
                  <a:schemeClr val="tx1"/>
                </a:solidFill>
              </a:rPr>
              <a:t>). (магистранты и аспиранты кафедры педагогических технологий)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14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215789"/>
            <a:ext cx="10961084" cy="13167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Разработка и реализация исследовательских проектов с региональными партнерами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108" y="1970469"/>
            <a:ext cx="10515600" cy="314244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Совместный исследовательский проект с Государственным литературно-мемориальным музеем – заповедником Н.А. Некрасова </a:t>
            </a:r>
            <a:r>
              <a:rPr lang="ru-RU" dirty="0" err="1" smtClean="0">
                <a:solidFill>
                  <a:schemeClr val="tx1"/>
                </a:solidFill>
              </a:rPr>
              <a:t>Карабиха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Руководитель проекта Белкина В.В.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Проектная группа  - студенты 9929 «Дополнительное образование»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59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8820"/>
            <a:ext cx="11347450" cy="13167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Проект по развитию СНО факультета и университета (в стадии подготовки заявки на грант)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803043"/>
            <a:ext cx="10515600" cy="428660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Тема: </a:t>
            </a:r>
            <a:r>
              <a:rPr lang="ru-RU" dirty="0" err="1" smtClean="0">
                <a:solidFill>
                  <a:schemeClr val="tx1"/>
                </a:solidFill>
              </a:rPr>
              <a:t>Коллаборация</a:t>
            </a:r>
            <a:r>
              <a:rPr lang="ru-RU" dirty="0" smtClean="0">
                <a:solidFill>
                  <a:schemeClr val="tx1"/>
                </a:solidFill>
              </a:rPr>
              <a:t> сообществ образовательной практики как фактор развития СНО педагогического вуза.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Цель: Разработка и апробация механизмов взаимодействия студенческого научного сообщества с различными социальными партнерами для выявления актуальных проблем образовательной практики и запросов на проведение педагогических исследований.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Научные руководители проекта: Белкина В.В., Цирульникова Е.А., Беляева О.А., </a:t>
            </a:r>
            <a:r>
              <a:rPr lang="ru-RU" dirty="0" err="1" smtClean="0">
                <a:solidFill>
                  <a:schemeClr val="tx1"/>
                </a:solidFill>
              </a:rPr>
              <a:t>Кривунь</a:t>
            </a:r>
            <a:r>
              <a:rPr lang="ru-RU" dirty="0" smtClean="0">
                <a:solidFill>
                  <a:schemeClr val="tx1"/>
                </a:solidFill>
              </a:rPr>
              <a:t> М.П.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08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Студенческие научные лаборатории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Психология учебной деятельности и готовности к обучению</a:t>
            </a:r>
            <a:r>
              <a:rPr lang="ru-RU" dirty="0"/>
              <a:t> (Научные руководители - </a:t>
            </a:r>
            <a:r>
              <a:rPr lang="ru-RU" dirty="0" err="1"/>
              <a:t>Нижегородцева</a:t>
            </a:r>
            <a:r>
              <a:rPr lang="ru-RU" dirty="0"/>
              <a:t> Н.В., </a:t>
            </a:r>
            <a:r>
              <a:rPr lang="ru-RU" dirty="0" err="1"/>
              <a:t>д.пс.н</a:t>
            </a:r>
            <a:r>
              <a:rPr lang="ru-RU" dirty="0"/>
              <a:t>., профессор, </a:t>
            </a:r>
            <a:r>
              <a:rPr lang="ru-RU" dirty="0" err="1"/>
              <a:t>зав.кафедрой</a:t>
            </a:r>
            <a:r>
              <a:rPr lang="ru-RU" dirty="0"/>
              <a:t> педагогической психологии; Жукова Т.В., </a:t>
            </a:r>
            <a:r>
              <a:rPr lang="ru-RU" dirty="0" err="1"/>
              <a:t>к.пс.н</a:t>
            </a:r>
            <a:r>
              <a:rPr lang="ru-RU" dirty="0"/>
              <a:t>., доцент кафедры педагогической психологии) кол-во участников - 12.</a:t>
            </a:r>
          </a:p>
          <a:p>
            <a:r>
              <a:rPr lang="ru-RU" b="1" dirty="0"/>
              <a:t>Лаборатория актуальных молодежных социологических исследований – ЛАМСИ</a:t>
            </a:r>
            <a:r>
              <a:rPr lang="ru-RU" dirty="0"/>
              <a:t> (Научные руководители - Научные руководители - Макеева Т.В., канд. </a:t>
            </a:r>
            <a:r>
              <a:rPr lang="ru-RU" dirty="0" err="1"/>
              <a:t>пед</a:t>
            </a:r>
            <a:r>
              <a:rPr lang="ru-RU" dirty="0"/>
              <a:t>. наук, доцент, заведующий кафедрой социальной педагогики и организации работы с молодежью; </a:t>
            </a:r>
            <a:r>
              <a:rPr lang="ru-RU" dirty="0" err="1"/>
              <a:t>Гурьянчик</a:t>
            </a:r>
            <a:r>
              <a:rPr lang="ru-RU" dirty="0"/>
              <a:t> В.Н., канд. ист. наук, доцент, доцент кафедры социальной педагогики и организации работы с молодежью).</a:t>
            </a:r>
          </a:p>
          <a:p>
            <a:r>
              <a:rPr lang="ru-RU" b="1" dirty="0"/>
              <a:t>Развитие </a:t>
            </a:r>
            <a:r>
              <a:rPr lang="ru-RU" b="1" dirty="0" err="1"/>
              <a:t>soft</a:t>
            </a:r>
            <a:r>
              <a:rPr lang="ru-RU" b="1" dirty="0"/>
              <a:t> </a:t>
            </a:r>
            <a:r>
              <a:rPr lang="ru-RU" b="1" dirty="0" err="1"/>
              <a:t>skills</a:t>
            </a:r>
            <a:r>
              <a:rPr lang="ru-RU" b="1" dirty="0"/>
              <a:t> студентов вуза</a:t>
            </a:r>
            <a:r>
              <a:rPr lang="ru-RU" dirty="0"/>
              <a:t> (Руководитель - </a:t>
            </a:r>
            <a:r>
              <a:rPr lang="ru-RU" dirty="0" err="1"/>
              <a:t>Цымбалюк</a:t>
            </a:r>
            <a:r>
              <a:rPr lang="ru-RU" dirty="0"/>
              <a:t> А.Э., </a:t>
            </a:r>
            <a:r>
              <a:rPr lang="ru-RU" dirty="0" err="1"/>
              <a:t>соруководитель</a:t>
            </a:r>
            <a:r>
              <a:rPr lang="ru-RU" dirty="0"/>
              <a:t> психолог Психологической службы Виноградова В.О.) - 10 человек.</a:t>
            </a:r>
          </a:p>
          <a:p>
            <a:r>
              <a:rPr lang="ru-RU" b="1" dirty="0"/>
              <a:t>Медиация и управление конфликтами</a:t>
            </a:r>
            <a:r>
              <a:rPr lang="ru-RU" dirty="0"/>
              <a:t> (Руководитель - Юферова М.А. – 7 человек. Реализуется на базе психологической службы ЯГПУ</a:t>
            </a:r>
            <a:r>
              <a:rPr lang="ru-RU" dirty="0" smtClean="0"/>
              <a:t>.</a:t>
            </a:r>
          </a:p>
          <a:p>
            <a:r>
              <a:rPr lang="ru-RU" b="1" dirty="0"/>
              <a:t>Актуальные запросы студентов к психологической службе вуза. </a:t>
            </a:r>
            <a:r>
              <a:rPr lang="ru-RU" dirty="0"/>
              <a:t>Руководители </a:t>
            </a:r>
            <a:r>
              <a:rPr lang="ru-RU" dirty="0" smtClean="0"/>
              <a:t>лаборатории: А.Э</a:t>
            </a:r>
            <a:r>
              <a:rPr lang="ru-RU" dirty="0"/>
              <a:t>. </a:t>
            </a:r>
            <a:r>
              <a:rPr lang="ru-RU" dirty="0" err="1"/>
              <a:t>Цымбалюк</a:t>
            </a:r>
            <a:r>
              <a:rPr lang="ru-RU" dirty="0"/>
              <a:t>, руководитель психологической службы ЯГПУ, доцент кафедры общей и социальной психологии, канд. психол. наук; Т.С. Шварц, ассистент кафедры общей и специальной психологии, психолог психологической службы ЯГПУ.</a:t>
            </a:r>
          </a:p>
          <a:p>
            <a:r>
              <a:rPr lang="ru-RU" b="1" dirty="0" smtClean="0"/>
              <a:t>Студенческая </a:t>
            </a:r>
            <a:r>
              <a:rPr lang="ru-RU" b="1" dirty="0"/>
              <a:t>научно-исследовательская лаборатория «Финансовая грамотность детям»</a:t>
            </a:r>
            <a:r>
              <a:rPr lang="ru-RU" dirty="0"/>
              <a:t> (Научный руководитель - </a:t>
            </a:r>
            <a:r>
              <a:rPr lang="ru-RU" dirty="0" err="1"/>
              <a:t>Будахина</a:t>
            </a:r>
            <a:r>
              <a:rPr lang="ru-RU" dirty="0"/>
              <a:t> Надежда Леонидовна, кол-во участников- 30 человек.</a:t>
            </a:r>
          </a:p>
          <a:p>
            <a:r>
              <a:rPr lang="ru-RU" b="1" dirty="0"/>
              <a:t>Студенческая научно-исследовательская лаборатория «SAGE Школьники за продвижение глобального предпринимательства»</a:t>
            </a:r>
            <a:r>
              <a:rPr lang="ru-RU" dirty="0"/>
              <a:t> (Научный руководитель - </a:t>
            </a:r>
            <a:r>
              <a:rPr lang="ru-RU" dirty="0" err="1"/>
              <a:t>Будахина</a:t>
            </a:r>
            <a:r>
              <a:rPr lang="ru-RU" dirty="0"/>
              <a:t> Надежда Леонидовна, кол-во участников - 30 человек.</a:t>
            </a:r>
          </a:p>
        </p:txBody>
      </p:sp>
    </p:spTree>
    <p:extLst>
      <p:ext uri="{BB962C8B-B14F-4D97-AF65-F5344CB8AC3E}">
        <p14:creationId xmlns:p14="http://schemas.microsoft.com/office/powerpoint/2010/main" xmlns="" val="93089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88642" y="270933"/>
            <a:ext cx="10869769" cy="617710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dirty="0" smtClean="0"/>
              <a:t>Результаты 2022 года по значимым показателям НИР студентов</a:t>
            </a:r>
            <a:endParaRPr lang="ru-RU" b="1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15" y="1318835"/>
            <a:ext cx="9847405" cy="55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72829" y="232994"/>
            <a:ext cx="10680971" cy="975947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/>
              <a:t>Количество студенческих публикаций в 2022 году</a:t>
            </a:r>
            <a:endParaRPr lang="ru-RU" sz="32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672829" y="1208941"/>
          <a:ext cx="10436361" cy="531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1507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711</Words>
  <Application>Microsoft Office PowerPoint</Application>
  <PresentationFormat>Произвольный</PresentationFormat>
  <Paragraphs>220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Научная литература 16 х 9</vt:lpstr>
      <vt:lpstr>Тема Office</vt:lpstr>
      <vt:lpstr>Научно -   исследовательская работа студентов</vt:lpstr>
      <vt:lpstr>Перспективные линии развития (ключевые задачи) НИР студентов, обозначенные на 2022 год</vt:lpstr>
      <vt:lpstr>Интеграция студентов в грантовые проекты и гос.задания</vt:lpstr>
      <vt:lpstr>Интеграция студентов в грантовые проекты и гос.задания</vt:lpstr>
      <vt:lpstr>Разработка и реализация исследовательских проектов с региональными партнерами</vt:lpstr>
      <vt:lpstr>Проект по развитию СНО факультета и университета (в стадии подготовки заявки на грант)</vt:lpstr>
      <vt:lpstr>Студенческие научные лаборатории</vt:lpstr>
      <vt:lpstr>Результаты 2022 года по значимым показателям НИР студентов</vt:lpstr>
      <vt:lpstr>Количество студенческих публикаций в 2022 году</vt:lpstr>
      <vt:lpstr>Слайд 10</vt:lpstr>
      <vt:lpstr>Слайд 11</vt:lpstr>
      <vt:lpstr>Слайд 12</vt:lpstr>
      <vt:lpstr>Педагоги - наставники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2021-02-07T15:26:34Z</dcterms:created>
  <dcterms:modified xsi:type="dcterms:W3CDTF">2023-04-19T09:07:47Z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