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82" r:id="rId2"/>
    <p:sldId id="283" r:id="rId3"/>
    <p:sldId id="284" r:id="rId4"/>
    <p:sldId id="285" r:id="rId5"/>
    <p:sldId id="277" r:id="rId6"/>
    <p:sldId id="281" r:id="rId7"/>
    <p:sldId id="278" r:id="rId8"/>
    <p:sldId id="256" r:id="rId9"/>
    <p:sldId id="279" r:id="rId10"/>
    <p:sldId id="280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86" r:id="rId19"/>
    <p:sldId id="264" r:id="rId20"/>
    <p:sldId id="265" r:id="rId21"/>
    <p:sldId id="266" r:id="rId22"/>
    <p:sldId id="275" r:id="rId23"/>
    <p:sldId id="276" r:id="rId24"/>
    <p:sldId id="287" r:id="rId25"/>
    <p:sldId id="269" r:id="rId26"/>
    <p:sldId id="270" r:id="rId27"/>
    <p:sldId id="271" r:id="rId28"/>
    <p:sldId id="272" r:id="rId29"/>
    <p:sldId id="288" r:id="rId30"/>
    <p:sldId id="274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0" autoAdjust="0"/>
    <p:restoredTop sz="94694" autoAdjust="0"/>
  </p:normalViewPr>
  <p:slideViewPr>
    <p:cSldViewPr>
      <p:cViewPr varScale="1">
        <p:scale>
          <a:sx n="92" d="100"/>
          <a:sy n="92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4257-1BD3-4434-86DE-74251D686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7E7B-C60D-42F8-8C41-EA8B7C415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0174-0673-419E-8A43-59CA801710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FC98-7793-4857-A890-05DE78A7D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6CD4-C2B6-42D9-8C39-D50542BB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A0BC-52C8-4822-A287-F9760E7CE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89B-EE44-4BC8-A145-EDB63DFF3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4A3C-CEBA-439B-9436-2C6A43A53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48D2-B9C5-405F-B654-5721EF975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879E-8580-478B-B3EB-D72DA6FEC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1660-F6F1-4672-A7E6-CDBEA3630D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FE5FF3-5FED-41B1-ACAE-E05FA4457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consultant.ru/cons/cgi/online.cgi?req=doc;base=LAW;n=14853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ntb.ru/win/ntb/2002/2/f02_10.htm" TargetMode="External"/><Relationship Id="rId2" Type="http://schemas.openxmlformats.org/officeDocument/2006/relationships/hyperlink" Target="https://elib.gnpbu.ru/text/vygotsky_ss-v-6tt_t6_1984/fs,1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ment.ru/" TargetMode="External"/><Relationship Id="rId2" Type="http://schemas.openxmlformats.org/officeDocument/2006/relationships/hyperlink" Target="https://logopedia.by/?p=255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zeta.ru/politics/2018/02/02_a_11634385.shtml" TargetMode="External"/><Relationship Id="rId4" Type="http://schemas.openxmlformats.org/officeDocument/2006/relationships/hyperlink" Target="https://diss.rsl.ru/?lang=r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ntb.ru/win/ntb/2002/2/f02_10.htm" TargetMode="External"/><Relationship Id="rId2" Type="http://schemas.openxmlformats.org/officeDocument/2006/relationships/hyperlink" Target="https://logopedia.by/?p=255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273630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выпускной квалификационной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7660" t="3851" r="5532" b="5724"/>
          <a:stretch>
            <a:fillRect/>
          </a:stretch>
        </p:blipFill>
        <p:spPr bwMode="auto">
          <a:xfrm>
            <a:off x="683568" y="116632"/>
            <a:ext cx="7906478" cy="65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95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Официальные документы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Федеральный закон «Об образовании в Российской Федерации». Москва : Омега – Л., 2014. 134 с.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О рынке ценных бумаг </a:t>
            </a:r>
            <a:r>
              <a:rPr lang="en-US" altLang="ru-RU" sz="2800" dirty="0" smtClean="0">
                <a:latin typeface="Times New Roman" pitchFamily="18" charset="0"/>
              </a:rPr>
              <a:t>: </a:t>
            </a:r>
            <a:r>
              <a:rPr lang="ru-RU" altLang="ru-RU" sz="2800" dirty="0" smtClean="0">
                <a:latin typeface="Times New Roman" pitchFamily="18" charset="0"/>
              </a:rPr>
              <a:t>федеральный закон от 22.04.1996 № 39-ФЗ, редакция от 06.12.2006. </a:t>
            </a:r>
            <a:r>
              <a:rPr lang="en-US" altLang="ru-RU" sz="2800" dirty="0" smtClean="0">
                <a:latin typeface="Times New Roman" pitchFamily="18" charset="0"/>
              </a:rPr>
              <a:t>URL</a:t>
            </a:r>
            <a:r>
              <a:rPr lang="ru-RU" altLang="ru-RU" sz="2800" dirty="0" smtClean="0">
                <a:latin typeface="Times New Roman" pitchFamily="18" charset="0"/>
              </a:rPr>
              <a:t>: </a:t>
            </a:r>
            <a:r>
              <a:rPr lang="ru-RU" altLang="ru-RU" sz="2800" dirty="0" err="1" smtClean="0">
                <a:latin typeface="Times New Roman" pitchFamily="18" charset="0"/>
                <a:hlinkClick r:id="rId2"/>
              </a:rPr>
              <a:t>http</a:t>
            </a:r>
            <a:r>
              <a:rPr lang="en-US" altLang="ru-RU" sz="2800" dirty="0" smtClean="0">
                <a:latin typeface="Times New Roman" pitchFamily="18" charset="0"/>
                <a:hlinkClick r:id="rId2"/>
              </a:rPr>
              <a:t>s</a:t>
            </a:r>
            <a:r>
              <a:rPr lang="ru-RU" altLang="ru-RU" sz="2800" dirty="0" smtClean="0">
                <a:latin typeface="Times New Roman" pitchFamily="18" charset="0"/>
                <a:hlinkClick r:id="rId2"/>
              </a:rPr>
              <a:t>://base.consultant.ru/cons/cgi/online.cgi?req=doc;base=LAW;n=148531</a:t>
            </a:r>
            <a:r>
              <a:rPr lang="ru-RU" altLang="ru-RU" sz="2800" dirty="0" smtClean="0">
                <a:latin typeface="Times New Roman" pitchFamily="18" charset="0"/>
              </a:rPr>
              <a:t> (дата обращения: 24.02.2014). Текст: электронный.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</a:rPr>
              <a:t>Российская Федерация. Законы. Об общих принципах организации местного самоуправления в Российской Федерации: Федеральный закон №131-ФЗ. Москва : Проспект ; Санкт-Петербург : Кодекс, 2017. 158 с.</a:t>
            </a:r>
            <a:r>
              <a:rPr lang="ru-RU" alt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одного автора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69913" y="1417638"/>
            <a:ext cx="8004175" cy="5110162"/>
          </a:xfrm>
        </p:spPr>
        <p:txBody>
          <a:bodyPr/>
          <a:lstStyle/>
          <a:p>
            <a:pPr eaLnBrk="1" hangingPunct="1"/>
            <a:endParaRPr lang="ru-RU" alt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dirty="0" err="1" smtClean="0">
                <a:latin typeface="Times New Roman" pitchFamily="18" charset="0"/>
              </a:rPr>
              <a:t>Исагулиев</a:t>
            </a:r>
            <a:r>
              <a:rPr lang="ru-RU" altLang="ru-RU" dirty="0" smtClean="0">
                <a:latin typeface="Times New Roman" pitchFamily="18" charset="0"/>
              </a:rPr>
              <a:t> П. И. Ролевые игры и тренинги в коррекции заикания. Москва: НИИ </a:t>
            </a:r>
            <a:r>
              <a:rPr lang="ru-RU" altLang="ru-RU" dirty="0" err="1" smtClean="0">
                <a:latin typeface="Times New Roman" pitchFamily="18" charset="0"/>
              </a:rPr>
              <a:t>шк</a:t>
            </a:r>
            <a:r>
              <a:rPr lang="ru-RU" altLang="ru-RU" dirty="0" smtClean="0">
                <a:latin typeface="Times New Roman" pitchFamily="18" charset="0"/>
              </a:rPr>
              <a:t>. Технологии, 2009. 111 с.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dirty="0" err="1" smtClean="0">
                <a:latin typeface="Times New Roman" pitchFamily="18" charset="0"/>
              </a:rPr>
              <a:t>Рыжанкова</a:t>
            </a:r>
            <a:r>
              <a:rPr lang="ru-RU" altLang="ru-RU" dirty="0" smtClean="0">
                <a:latin typeface="Times New Roman" pitchFamily="18" charset="0"/>
              </a:rPr>
              <a:t> Е. Н. Занимательные игры и упражнения с пальчиковой азбукой. Москва: Сфера, 2010. 64 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двух авторов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Белякова Л. И. Логопедия. Дизартрия</a:t>
            </a:r>
            <a:r>
              <a:rPr lang="en-US" altLang="ru-RU" dirty="0" smtClean="0">
                <a:latin typeface="Times New Roman" pitchFamily="18" charset="0"/>
              </a:rPr>
              <a:t>: </a:t>
            </a:r>
            <a:r>
              <a:rPr lang="ru-RU" altLang="ru-RU" dirty="0" smtClean="0">
                <a:latin typeface="Times New Roman" pitchFamily="18" charset="0"/>
              </a:rPr>
              <a:t>учебное пособие / Л. И. Белякова, Н. Н. Волосков. Москва: </a:t>
            </a:r>
            <a:r>
              <a:rPr lang="ru-RU" altLang="ru-RU" dirty="0" err="1" smtClean="0">
                <a:latin typeface="Times New Roman" pitchFamily="18" charset="0"/>
              </a:rPr>
              <a:t>Владос</a:t>
            </a:r>
            <a:r>
              <a:rPr lang="ru-RU" altLang="ru-RU" dirty="0" smtClean="0">
                <a:latin typeface="Times New Roman" pitchFamily="18" charset="0"/>
              </a:rPr>
              <a:t>, 2009. 287 с.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Жохова О. В. Домашние задания для детей старшей и подготовительной к школе логопедических групп ДОУ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/ О. В. Жохова, Е. С. Лебедева. Москва: Сфера, 2010. 64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трех авторов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280828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Белякова Л. И. Методика развития речевого дыхания у дошкольников с нарушениями речи / Л. И. Белякова, Н. Н. Гончарова, Т. Г. Шишкова. Москва: Книголюб, 2005. 55 с.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четырех и более авторов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351837" cy="28368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</a:rPr>
              <a:t>Коррекционная педагогика в начальном образовании : учебное пособие для студентов средних педагогических учебных заведений / Г. Ф. Кумарина, М. Э.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Вайнер</a:t>
            </a:r>
            <a:r>
              <a:rPr lang="ru-RU" altLang="ru-RU" dirty="0" smtClean="0">
                <a:latin typeface="Times New Roman" panose="02020603050405020304" pitchFamily="18" charset="0"/>
              </a:rPr>
              <a:t>, Ю.Н.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Вьюнкова</a:t>
            </a: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</a:rPr>
              <a:t>[</a:t>
            </a:r>
            <a:r>
              <a:rPr lang="ru-RU" altLang="ru-RU" dirty="0" smtClean="0">
                <a:latin typeface="Times New Roman" panose="02020603050405020304" pitchFamily="18" charset="0"/>
              </a:rPr>
              <a:t>и др</a:t>
            </a:r>
            <a:r>
              <a:rPr lang="ru-RU" altLang="ru-RU" dirty="0" smtClean="0"/>
              <a:t>.</a:t>
            </a:r>
            <a:r>
              <a:rPr lang="en-US" altLang="ru-RU" dirty="0" smtClean="0">
                <a:latin typeface="Times New Roman" panose="02020603050405020304" pitchFamily="18" charset="0"/>
              </a:rPr>
              <a:t>]</a:t>
            </a:r>
            <a:r>
              <a:rPr lang="ru-RU" altLang="ru-RU" dirty="0" smtClean="0">
                <a:latin typeface="Times New Roman" panose="02020603050405020304" pitchFamily="18" charset="0"/>
              </a:rPr>
              <a:t>; под редакцией Г. Ф.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Кумариной</a:t>
            </a:r>
            <a:r>
              <a:rPr lang="ru-RU" altLang="ru-RU" dirty="0" smtClean="0">
                <a:latin typeface="Times New Roman" panose="02020603050405020304" pitchFamily="18" charset="0"/>
              </a:rPr>
              <a:t>. Москва:</a:t>
            </a:r>
            <a:r>
              <a:rPr lang="en-US" altLang="ru-RU" dirty="0" smtClean="0">
                <a:latin typeface="Times New Roman" panose="02020603050405020304" pitchFamily="18" charset="0"/>
              </a:rPr>
              <a:t> </a:t>
            </a:r>
            <a:r>
              <a:rPr lang="en-US" altLang="ru-RU" dirty="0" err="1" smtClean="0">
                <a:latin typeface="Times New Roman" panose="02020603050405020304" pitchFamily="18" charset="0"/>
              </a:rPr>
              <a:t>ACADEMiA</a:t>
            </a:r>
            <a:r>
              <a:rPr lang="ru-RU" altLang="ru-RU" dirty="0" smtClean="0">
                <a:latin typeface="Times New Roman" panose="02020603050405020304" pitchFamily="18" charset="0"/>
              </a:rPr>
              <a:t>, 2003. 313 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с указанием редактора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575"/>
            <a:ext cx="8784976" cy="2952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</a:rPr>
              <a:t>Логопедия </a:t>
            </a:r>
            <a:r>
              <a:rPr lang="en-US" altLang="ru-RU" dirty="0" smtClean="0">
                <a:latin typeface="Times New Roman" panose="02020603050405020304" pitchFamily="18" charset="0"/>
              </a:rPr>
              <a:t>: </a:t>
            </a:r>
            <a:r>
              <a:rPr lang="ru-RU" altLang="ru-RU" dirty="0" smtClean="0">
                <a:latin typeface="Times New Roman" panose="02020603050405020304" pitchFamily="18" charset="0"/>
              </a:rPr>
              <a:t>учебник для студентов дефектологических факультетов педагогических высших учебных заведений / под редакцией Л. С. Волковой. изд. 5-е,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перераб</a:t>
            </a:r>
            <a:r>
              <a:rPr lang="ru-RU" altLang="ru-RU" dirty="0" smtClean="0">
                <a:latin typeface="Times New Roman" panose="02020603050405020304" pitchFamily="18" charset="0"/>
              </a:rPr>
              <a:t>. и доп. Москва: ВЛАДОС, 2009. 703 с.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2400" dirty="0" smtClean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с указанием составителя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205038"/>
            <a:ext cx="8229600" cy="21605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</a:rPr>
              <a:t>Государственная итоговая аттестация: методические рекомендации в помощь студентам, обучающимся по направлению подготовки 44.03.03 Специальное (дефектологическое) образование. Профиль «Логопедия» /составитель Н. В.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Новоторцева</a:t>
            </a:r>
            <a:r>
              <a:rPr lang="ru-RU" altLang="ru-RU" dirty="0" smtClean="0">
                <a:latin typeface="Times New Roman" panose="02020603050405020304" pitchFamily="18" charset="0"/>
              </a:rPr>
              <a:t>. Ярославль: РИО ЯГПУ, 2017. 75 с</a:t>
            </a:r>
            <a:r>
              <a:rPr lang="ru-RU" alt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Диссертации и авторефераты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Белозеров И. В. Религиозная политика Золотой Орды на Руси в ХIII — ХIV вв. : диссертация на соискание ученой степени кандидата исторических наук : 07.00.02 : защищена 22.01.02 : утверждена 15.07.02 / Белозеров Иван Валентинович. Москва, 2002. 215 с.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600" dirty="0" err="1" smtClean="0"/>
              <a:t>Бакумова</a:t>
            </a:r>
            <a:r>
              <a:rPr lang="ru-RU" sz="2600" dirty="0" smtClean="0"/>
              <a:t> Е. В. Ролевая структура политического </a:t>
            </a:r>
            <a:r>
              <a:rPr lang="ru-RU" sz="2600" dirty="0" err="1" smtClean="0"/>
              <a:t>дискурса</a:t>
            </a:r>
            <a:r>
              <a:rPr lang="ru-RU" sz="2600" dirty="0" smtClean="0"/>
              <a:t> : автореферат диссертации на соискание ученой степени кандидата филологических наук : 10.02.19 / </a:t>
            </a:r>
            <a:r>
              <a:rPr lang="ru-RU" sz="2600" dirty="0" err="1" smtClean="0"/>
              <a:t>Бакумова</a:t>
            </a:r>
            <a:r>
              <a:rPr lang="ru-RU" sz="2600" dirty="0" smtClean="0"/>
              <a:t> Елена Владимировна. Волгоград, 2002. 20 с.</a:t>
            </a:r>
            <a:endParaRPr lang="ru-RU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   </a:t>
            </a:r>
            <a:r>
              <a:rPr lang="ru-RU" b="1" i="1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Аналитическое описание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из журнала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205038"/>
            <a:ext cx="8351837" cy="39608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err="1" smtClean="0">
                <a:latin typeface="Times New Roman" panose="02020603050405020304" pitchFamily="18" charset="0"/>
              </a:rPr>
              <a:t>Самойлюк</a:t>
            </a:r>
            <a:r>
              <a:rPr lang="ru-RU" altLang="ru-RU" dirty="0" smtClean="0"/>
              <a:t> </a:t>
            </a:r>
            <a:r>
              <a:rPr lang="ru-RU" altLang="ru-RU" dirty="0" smtClean="0">
                <a:latin typeface="Times New Roman" panose="02020603050405020304" pitchFamily="18" charset="0"/>
              </a:rPr>
              <a:t>Л. А. К проблеме компенсации заикания в подростковом возрасте</a:t>
            </a:r>
            <a:r>
              <a:rPr lang="en-US" altLang="ru-RU" dirty="0" smtClean="0"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</a:rPr>
              <a:t>// Дефектология. 2009.  № 5. С. 29 – 28.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</a:rPr>
              <a:t>Белявский Б. В. К вопросу о систематике расстройств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аутистического</a:t>
            </a:r>
            <a:r>
              <a:rPr lang="ru-RU" altLang="ru-RU" dirty="0" smtClean="0">
                <a:latin typeface="Times New Roman" panose="02020603050405020304" pitchFamily="18" charset="0"/>
              </a:rPr>
              <a:t> спектра как основе дифференцированного подхода к комплексному сопровождению / Б.В. Белявский, С. А. Морозов, С. С. Морозова // Воспитание и обучение детей с нарушениями развития. 2019.  №6. С. 7 –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ина Подготовка вк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033944" cy="5544616"/>
          </a:xfrm>
          <a:prstGeom prst="rect">
            <a:avLst/>
          </a:prstGeom>
        </p:spPr>
      </p:pic>
      <p:pic>
        <p:nvPicPr>
          <p:cNvPr id="3" name="Рисунок 2" descr="Содержание Воронина Подготовка вк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413418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из сборника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351837" cy="4608513"/>
          </a:xfrm>
        </p:spPr>
        <p:txBody>
          <a:bodyPr/>
          <a:lstStyle/>
          <a:p>
            <a:pPr eaLnBrk="1" hangingPunct="1"/>
            <a:r>
              <a:rPr lang="ru-RU" altLang="ru-RU" dirty="0" err="1" smtClean="0">
                <a:latin typeface="Times New Roman" pitchFamily="18" charset="0"/>
              </a:rPr>
              <a:t>Новоторцева</a:t>
            </a:r>
            <a:r>
              <a:rPr lang="ru-RU" altLang="ru-RU" dirty="0" smtClean="0">
                <a:latin typeface="Times New Roman" pitchFamily="18" charset="0"/>
              </a:rPr>
              <a:t> Н. В. Профессиональная подготовка логопедов к </a:t>
            </a:r>
            <a:r>
              <a:rPr lang="ru-RU" altLang="ru-RU" dirty="0" err="1" smtClean="0">
                <a:latin typeface="Times New Roman" pitchFamily="18" charset="0"/>
              </a:rPr>
              <a:t>диагностико-консультативной</a:t>
            </a:r>
            <a:r>
              <a:rPr lang="ru-RU" altLang="ru-RU" dirty="0" smtClean="0">
                <a:latin typeface="Times New Roman" pitchFamily="18" charset="0"/>
              </a:rPr>
              <a:t> деятельности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/ Н. В. </a:t>
            </a:r>
            <a:r>
              <a:rPr lang="ru-RU" altLang="ru-RU" dirty="0" err="1" smtClean="0">
                <a:latin typeface="Times New Roman" pitchFamily="18" charset="0"/>
              </a:rPr>
              <a:t>Новоторцева</a:t>
            </a:r>
            <a:r>
              <a:rPr lang="ru-RU" altLang="ru-RU" dirty="0" smtClean="0">
                <a:latin typeface="Times New Roman" pitchFamily="18" charset="0"/>
              </a:rPr>
              <a:t> // Комплексное сопровождение специального и инклюзивного образования детей с ограниченными возможностями здоровья: материалы конференции «Чтения Ушинского». Ярославль: РИО ЯГПУ, 2018. С. 154 – 160.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электронных ресурсов</a:t>
            </a:r>
            <a:b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материала, имеющего электронную и печатную версии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eaLnBrk="1" hangingPunct="1"/>
            <a:r>
              <a:rPr lang="ru-RU" altLang="ru-RU" sz="2400" dirty="0" err="1" smtClean="0">
                <a:latin typeface="Times New Roman" pitchFamily="18" charset="0"/>
              </a:rPr>
              <a:t>Выготский</a:t>
            </a:r>
            <a:r>
              <a:rPr lang="ru-RU" altLang="ru-RU" sz="2400" dirty="0" smtClean="0">
                <a:latin typeface="Times New Roman" pitchFamily="18" charset="0"/>
              </a:rPr>
              <a:t> Л.С. Собрание сочинений: в 6 – </a:t>
            </a:r>
            <a:r>
              <a:rPr lang="ru-RU" altLang="ru-RU" sz="2400" dirty="0" err="1" smtClean="0">
                <a:latin typeface="Times New Roman" pitchFamily="18" charset="0"/>
              </a:rPr>
              <a:t>ти</a:t>
            </a:r>
            <a:r>
              <a:rPr lang="ru-RU" altLang="ru-RU" sz="2400" dirty="0" smtClean="0">
                <a:latin typeface="Times New Roman" pitchFamily="18" charset="0"/>
              </a:rPr>
              <a:t> т.: Т. 6. Научное наследство / Л. С. </a:t>
            </a:r>
            <a:r>
              <a:rPr lang="ru-RU" altLang="ru-RU" sz="2400" dirty="0" err="1" smtClean="0">
                <a:latin typeface="Times New Roman" pitchFamily="18" charset="0"/>
              </a:rPr>
              <a:t>Выготский</a:t>
            </a:r>
            <a:r>
              <a:rPr lang="ru-RU" altLang="ru-RU" sz="2400" dirty="0" smtClean="0">
                <a:latin typeface="Times New Roman" pitchFamily="18" charset="0"/>
              </a:rPr>
              <a:t>; под редакцией М. Г. Ярошенко. Москва: Педагогика, 1984. 400 с. ;То же</a:t>
            </a:r>
            <a:r>
              <a:rPr lang="en-US" altLang="ru-RU" sz="2400" dirty="0" smtClean="0">
                <a:latin typeface="Times New Roman" pitchFamily="18" charset="0"/>
              </a:rPr>
              <a:t>.</a:t>
            </a:r>
            <a:r>
              <a:rPr lang="ru-RU" altLang="ru-RU" sz="2400" dirty="0" smtClean="0">
                <a:latin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</a:rPr>
              <a:t>URL</a:t>
            </a:r>
            <a:r>
              <a:rPr lang="ru-RU" altLang="ru-RU" sz="2400" dirty="0" smtClean="0">
                <a:latin typeface="Times New Roman" pitchFamily="18" charset="0"/>
              </a:rPr>
              <a:t>: </a:t>
            </a:r>
            <a:r>
              <a:rPr lang="ru-RU" altLang="ru-RU" sz="2400" dirty="0" err="1" smtClean="0">
                <a:latin typeface="Times New Roman" pitchFamily="18" charset="0"/>
                <a:hlinkClick r:id="rId2"/>
              </a:rPr>
              <a:t>http</a:t>
            </a:r>
            <a:r>
              <a:rPr lang="en-US" altLang="ru-RU" sz="2400" dirty="0" smtClean="0">
                <a:latin typeface="Times New Roman" pitchFamily="18" charset="0"/>
                <a:hlinkClick r:id="rId2"/>
              </a:rPr>
              <a:t>s</a:t>
            </a:r>
            <a:r>
              <a:rPr lang="ru-RU" altLang="ru-RU" sz="2400" dirty="0" smtClean="0">
                <a:latin typeface="Times New Roman" pitchFamily="18" charset="0"/>
                <a:hlinkClick r:id="rId2"/>
              </a:rPr>
              <a:t>://elib.gnpbu.ru/text/vygotsky_ss-v-6tt_t6_1984/fs,1/</a:t>
            </a:r>
            <a:r>
              <a:rPr lang="ru-RU" altLang="ru-RU" sz="2400" dirty="0" smtClean="0">
                <a:latin typeface="Times New Roman" pitchFamily="18" charset="0"/>
              </a:rPr>
              <a:t> (дата обращения: 13.07.09). Текст: электронный.</a:t>
            </a:r>
          </a:p>
          <a:p>
            <a:pPr eaLnBrk="1" hangingPunct="1"/>
            <a:endParaRPr lang="ru-RU" altLang="ru-RU" sz="2200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</a:rPr>
              <a:t>Филиппова Л. Я. Создание </a:t>
            </a:r>
            <a:r>
              <a:rPr lang="ru-RU" altLang="ru-RU" sz="2400" dirty="0" err="1" smtClean="0">
                <a:latin typeface="Times New Roman" pitchFamily="18" charset="0"/>
              </a:rPr>
              <a:t>контента</a:t>
            </a:r>
            <a:r>
              <a:rPr lang="ru-RU" altLang="ru-RU" sz="2400" dirty="0" smtClean="0">
                <a:latin typeface="Times New Roman" pitchFamily="18" charset="0"/>
              </a:rPr>
              <a:t> (содержания) библиотечных </a:t>
            </a:r>
            <a:r>
              <a:rPr lang="ru-RU" altLang="ru-RU" sz="2400" dirty="0" err="1" smtClean="0">
                <a:latin typeface="Times New Roman" pitchFamily="18" charset="0"/>
              </a:rPr>
              <a:t>веб</a:t>
            </a:r>
            <a:r>
              <a:rPr lang="ru-RU" altLang="ru-RU" sz="2400" dirty="0" smtClean="0">
                <a:latin typeface="Times New Roman" pitchFamily="18" charset="0"/>
              </a:rPr>
              <a:t> – сайтов учебных заведений (из зарубежного опыта) // Научные и технические библиотеки. 2002.  № 2.  С. 30 – 34. </a:t>
            </a:r>
            <a:r>
              <a:rPr lang="en-US" altLang="ru-RU" sz="2400" dirty="0" smtClean="0">
                <a:latin typeface="Times New Roman" pitchFamily="18" charset="0"/>
              </a:rPr>
              <a:t>URL</a:t>
            </a:r>
            <a:r>
              <a:rPr lang="ru-RU" altLang="ru-RU" sz="2400" dirty="0" smtClean="0">
                <a:latin typeface="Times New Roman" pitchFamily="18" charset="0"/>
              </a:rPr>
              <a:t>: </a:t>
            </a:r>
            <a:r>
              <a:rPr lang="en-US" altLang="ru-RU" sz="2400" dirty="0" smtClean="0">
                <a:latin typeface="Times New Roman" pitchFamily="18" charset="0"/>
                <a:hlinkClick r:id="rId3"/>
              </a:rPr>
              <a:t>https:</a:t>
            </a:r>
            <a:r>
              <a:rPr lang="ru-RU" altLang="ru-RU" sz="2400" dirty="0" smtClean="0">
                <a:latin typeface="Times New Roman" pitchFamily="18" charset="0"/>
                <a:hlinkClick r:id="rId3"/>
              </a:rPr>
              <a:t>//</a:t>
            </a:r>
            <a:r>
              <a:rPr lang="en-US" altLang="ru-RU" sz="2400" dirty="0" smtClean="0">
                <a:latin typeface="Times New Roman" pitchFamily="18" charset="0"/>
                <a:hlinkClick r:id="rId3"/>
              </a:rPr>
              <a:t>www.gpntb.ru</a:t>
            </a:r>
            <a:r>
              <a:rPr lang="ru-RU" altLang="ru-RU" sz="2400" dirty="0" smtClean="0">
                <a:latin typeface="Times New Roman" pitchFamily="18" charset="0"/>
                <a:hlinkClick r:id="rId3"/>
              </a:rPr>
              <a:t>/</a:t>
            </a:r>
            <a:r>
              <a:rPr lang="en-US" altLang="ru-RU" sz="2400" dirty="0" smtClean="0">
                <a:latin typeface="Times New Roman" pitchFamily="18" charset="0"/>
                <a:hlinkClick r:id="rId3"/>
              </a:rPr>
              <a:t>win</a:t>
            </a:r>
            <a:r>
              <a:rPr lang="ru-RU" altLang="ru-RU" sz="2400" dirty="0" smtClean="0">
                <a:latin typeface="Times New Roman" pitchFamily="18" charset="0"/>
                <a:hlinkClick r:id="rId3"/>
              </a:rPr>
              <a:t>/</a:t>
            </a:r>
            <a:r>
              <a:rPr lang="en-US" altLang="ru-RU" sz="2400" dirty="0" err="1" smtClean="0">
                <a:latin typeface="Times New Roman" pitchFamily="18" charset="0"/>
                <a:hlinkClick r:id="rId3"/>
              </a:rPr>
              <a:t>ntb</a:t>
            </a:r>
            <a:r>
              <a:rPr lang="ru-RU" altLang="ru-RU" sz="2400" dirty="0" smtClean="0">
                <a:latin typeface="Times New Roman" pitchFamily="18" charset="0"/>
                <a:hlinkClick r:id="rId3"/>
              </a:rPr>
              <a:t>/200</a:t>
            </a:r>
            <a:r>
              <a:rPr lang="en-US" altLang="ru-RU" sz="2400" dirty="0" smtClean="0">
                <a:latin typeface="Times New Roman" pitchFamily="18" charset="0"/>
                <a:hlinkClick r:id="rId3"/>
              </a:rPr>
              <a:t>2</a:t>
            </a:r>
            <a:r>
              <a:rPr lang="ru-RU" altLang="ru-RU" sz="2400" dirty="0" smtClean="0">
                <a:latin typeface="Times New Roman" pitchFamily="18" charset="0"/>
                <a:hlinkClick r:id="rId3"/>
              </a:rPr>
              <a:t>/2/</a:t>
            </a:r>
            <a:r>
              <a:rPr lang="en-US" altLang="ru-RU" sz="2400" dirty="0" smtClean="0">
                <a:latin typeface="Times New Roman" pitchFamily="18" charset="0"/>
                <a:hlinkClick r:id="rId3"/>
              </a:rPr>
              <a:t>f02_10.htm</a:t>
            </a:r>
            <a:r>
              <a:rPr lang="en-US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</a:rPr>
              <a:t>(дата обращения: 14.12.11). Текст: электронный.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ресурса локального доступа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557339"/>
            <a:ext cx="8229600" cy="25917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itchFamily="18" charset="0"/>
              </a:rPr>
              <a:t>Романова Л. И. Английская грамматика </a:t>
            </a:r>
            <a:r>
              <a:rPr lang="en-US" altLang="ru-RU" dirty="0" smtClean="0">
                <a:latin typeface="Times New Roman" pitchFamily="18" charset="0"/>
              </a:rPr>
              <a:t>: </a:t>
            </a:r>
            <a:r>
              <a:rPr lang="ru-RU" altLang="ru-RU" dirty="0" smtClean="0">
                <a:latin typeface="Times New Roman" pitchFamily="18" charset="0"/>
              </a:rPr>
              <a:t>текстовой комплекс. Москва: Айрис : </a:t>
            </a:r>
            <a:r>
              <a:rPr lang="en-US" altLang="ru-RU" dirty="0" err="1" smtClean="0">
                <a:latin typeface="Times New Roman" pitchFamily="18" charset="0"/>
              </a:rPr>
              <a:t>MagnaMedia</a:t>
            </a:r>
            <a:r>
              <a:rPr lang="ru-RU" altLang="ru-RU" dirty="0" smtClean="0">
                <a:latin typeface="Times New Roman" pitchFamily="18" charset="0"/>
              </a:rPr>
              <a:t>, 2014. 1 </a:t>
            </a:r>
            <a:r>
              <a:rPr lang="en-US" altLang="ru-RU" dirty="0" smtClean="0">
                <a:latin typeface="Times New Roman" pitchFamily="18" charset="0"/>
              </a:rPr>
              <a:t>CD-ROM</a:t>
            </a:r>
            <a:r>
              <a:rPr lang="ru-RU" altLang="ru-RU" dirty="0" smtClean="0">
                <a:latin typeface="Times New Roman" pitchFamily="18" charset="0"/>
              </a:rPr>
              <a:t>. (Океан знаний). Текст. Изображения. Устная речь : электронные.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48072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ресурса удаленного доступа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8496944" cy="5805264"/>
          </a:xfrm>
        </p:spPr>
        <p:txBody>
          <a:bodyPr/>
          <a:lstStyle/>
          <a:p>
            <a:pPr eaLnBrk="1" hangingPunct="1"/>
            <a:r>
              <a:rPr lang="ru-RU" altLang="ru-RU" sz="2400" dirty="0" err="1" smtClean="0">
                <a:latin typeface="Times New Roman" pitchFamily="18" charset="0"/>
              </a:rPr>
              <a:t>Вайс</a:t>
            </a:r>
            <a:r>
              <a:rPr lang="ru-RU" altLang="ru-RU" sz="2400" dirty="0" smtClean="0">
                <a:latin typeface="Times New Roman" pitchFamily="18" charset="0"/>
              </a:rPr>
              <a:t> М. Н. Диагностика состояния </a:t>
            </a:r>
            <a:r>
              <a:rPr lang="ru-RU" altLang="ru-RU" sz="2400" dirty="0" err="1" smtClean="0">
                <a:latin typeface="Times New Roman" pitchFamily="18" charset="0"/>
              </a:rPr>
              <a:t>доречевого</a:t>
            </a:r>
            <a:r>
              <a:rPr lang="ru-RU" altLang="ru-RU" sz="2400" dirty="0" smtClean="0">
                <a:latin typeface="Times New Roman" pitchFamily="18" charset="0"/>
              </a:rPr>
              <a:t> развития детей с ДЦП группы «Особый ребенок»</a:t>
            </a:r>
            <a:r>
              <a:rPr lang="en-US" altLang="ru-RU" sz="2400" dirty="0" smtClean="0">
                <a:latin typeface="Times New Roman" pitchFamily="18" charset="0"/>
              </a:rPr>
              <a:t>. </a:t>
            </a:r>
            <a:r>
              <a:rPr lang="ru-RU" altLang="ru-RU" sz="2400" dirty="0" smtClean="0">
                <a:latin typeface="Times New Roman" pitchFamily="18" charset="0"/>
              </a:rPr>
              <a:t>Текст: электронный // Логопедия: Интернет-портал. </a:t>
            </a:r>
            <a:r>
              <a:rPr lang="en-US" altLang="ru-RU" sz="2400" dirty="0" smtClean="0">
                <a:latin typeface="Times New Roman" pitchFamily="18" charset="0"/>
              </a:rPr>
              <a:t>URL</a:t>
            </a:r>
            <a:r>
              <a:rPr lang="ru-RU" altLang="ru-RU" sz="2400" dirty="0" smtClean="0">
                <a:latin typeface="Times New Roman" pitchFamily="18" charset="0"/>
              </a:rPr>
              <a:t>: </a:t>
            </a:r>
            <a:r>
              <a:rPr lang="en-US" altLang="ru-RU" sz="2400" dirty="0" smtClean="0">
                <a:latin typeface="Times New Roman" pitchFamily="18" charset="0"/>
                <a:hlinkClick r:id="rId2"/>
              </a:rPr>
              <a:t>https:</a:t>
            </a:r>
            <a:r>
              <a:rPr lang="ru-RU" altLang="ru-RU" sz="2400" dirty="0" smtClean="0">
                <a:latin typeface="Times New Roman" pitchFamily="18" charset="0"/>
                <a:hlinkClick r:id="rId2"/>
              </a:rPr>
              <a:t>//</a:t>
            </a:r>
            <a:r>
              <a:rPr lang="en-US" altLang="ru-RU" sz="2400" dirty="0" err="1" smtClean="0">
                <a:latin typeface="Times New Roman" pitchFamily="18" charset="0"/>
                <a:hlinkClick r:id="rId2"/>
              </a:rPr>
              <a:t>logopedia.by</a:t>
            </a:r>
            <a:r>
              <a:rPr lang="ru-RU" altLang="ru-RU" sz="2400" dirty="0" smtClean="0">
                <a:latin typeface="Times New Roman" pitchFamily="18" charset="0"/>
                <a:hlinkClick r:id="rId2"/>
              </a:rPr>
              <a:t>/?</a:t>
            </a:r>
            <a:r>
              <a:rPr lang="en-US" altLang="ru-RU" sz="2400" dirty="0" smtClean="0">
                <a:latin typeface="Times New Roman" pitchFamily="18" charset="0"/>
                <a:hlinkClick r:id="rId2"/>
              </a:rPr>
              <a:t>p=2553</a:t>
            </a:r>
            <a:r>
              <a:rPr lang="en-US" altLang="ru-RU" sz="2400" dirty="0" smtClean="0">
                <a:latin typeface="Times New Roman" pitchFamily="18" charset="0"/>
              </a:rPr>
              <a:t> (</a:t>
            </a:r>
            <a:r>
              <a:rPr lang="ru-RU" altLang="ru-RU" sz="2400" dirty="0" smtClean="0">
                <a:latin typeface="Times New Roman" pitchFamily="18" charset="0"/>
              </a:rPr>
              <a:t>дата обращения: </a:t>
            </a:r>
            <a:r>
              <a:rPr lang="en-US" altLang="ru-RU" sz="2400" dirty="0" smtClean="0">
                <a:latin typeface="Times New Roman" pitchFamily="18" charset="0"/>
              </a:rPr>
              <a:t>24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02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2014)</a:t>
            </a:r>
            <a:r>
              <a:rPr lang="ru-RU" altLang="ru-RU" sz="2400" dirty="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</a:rPr>
              <a:t>Правительство Российской Федерации : официальный сайт. Москва.</a:t>
            </a:r>
            <a:r>
              <a:rPr lang="en-US" altLang="ru-RU" sz="2400" dirty="0" smtClean="0">
                <a:latin typeface="Times New Roman" pitchFamily="18" charset="0"/>
              </a:rPr>
              <a:t> URL</a:t>
            </a:r>
            <a:r>
              <a:rPr lang="ru-RU" altLang="ru-RU" sz="2400" dirty="0" smtClean="0">
                <a:latin typeface="Times New Roman" pitchFamily="18" charset="0"/>
              </a:rPr>
              <a:t>: </a:t>
            </a:r>
            <a:r>
              <a:rPr lang="en-US" altLang="ru-RU" sz="2400" dirty="0" smtClean="0">
                <a:latin typeface="Times New Roman" pitchFamily="18" charset="0"/>
                <a:hlinkClick r:id="rId3"/>
              </a:rPr>
              <a:t>https:</a:t>
            </a:r>
            <a:r>
              <a:rPr lang="ru-RU" altLang="ru-RU" sz="2400" dirty="0" smtClean="0">
                <a:latin typeface="Times New Roman" pitchFamily="18" charset="0"/>
                <a:hlinkClick r:id="rId3"/>
              </a:rPr>
              <a:t>//</a:t>
            </a:r>
            <a:r>
              <a:rPr lang="en-US" altLang="ru-RU" sz="2400" dirty="0" smtClean="0">
                <a:latin typeface="Times New Roman" pitchFamily="18" charset="0"/>
                <a:hlinkClick r:id="rId3"/>
              </a:rPr>
              <a:t>government.ru</a:t>
            </a:r>
            <a:r>
              <a:rPr lang="en-US" altLang="ru-RU" sz="2400" dirty="0" smtClean="0">
                <a:latin typeface="Times New Roman" pitchFamily="18" charset="0"/>
              </a:rPr>
              <a:t> (</a:t>
            </a:r>
            <a:r>
              <a:rPr lang="ru-RU" altLang="ru-RU" sz="2400" dirty="0" smtClean="0">
                <a:latin typeface="Times New Roman" pitchFamily="18" charset="0"/>
              </a:rPr>
              <a:t>дата обращения: </a:t>
            </a:r>
            <a:r>
              <a:rPr lang="en-US" altLang="ru-RU" sz="2400" dirty="0" smtClean="0">
                <a:latin typeface="Times New Roman" pitchFamily="18" charset="0"/>
              </a:rPr>
              <a:t>19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02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2018)</a:t>
            </a:r>
            <a:r>
              <a:rPr lang="ru-RU" altLang="ru-RU" sz="2400" dirty="0" smtClean="0">
                <a:latin typeface="Times New Roman" pitchFamily="18" charset="0"/>
              </a:rPr>
              <a:t>. </a:t>
            </a:r>
            <a:endParaRPr lang="en-US" alt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</a:rPr>
              <a:t>Электронная библиотека : </a:t>
            </a:r>
            <a:r>
              <a:rPr lang="ru-RU" altLang="ru-RU" sz="2400" dirty="0" err="1" smtClean="0">
                <a:latin typeface="Times New Roman" pitchFamily="18" charset="0"/>
              </a:rPr>
              <a:t>библиотека</a:t>
            </a:r>
            <a:r>
              <a:rPr lang="ru-RU" altLang="ru-RU" sz="2400" dirty="0" smtClean="0">
                <a:latin typeface="Times New Roman" pitchFamily="18" charset="0"/>
              </a:rPr>
              <a:t> диссертаций : сайт / Российская государственная библиотека. Москва : РГБ. </a:t>
            </a:r>
            <a:r>
              <a:rPr lang="en-US" altLang="ru-RU" sz="2400" dirty="0" smtClean="0">
                <a:latin typeface="Times New Roman" pitchFamily="18" charset="0"/>
              </a:rPr>
              <a:t>URL</a:t>
            </a:r>
            <a:r>
              <a:rPr lang="ru-RU" altLang="ru-RU" sz="2400" dirty="0" smtClean="0">
                <a:latin typeface="Times New Roman" pitchFamily="18" charset="0"/>
              </a:rPr>
              <a:t>: </a:t>
            </a:r>
            <a:r>
              <a:rPr lang="en-US" altLang="ru-RU" sz="2400" dirty="0" smtClean="0">
                <a:latin typeface="Times New Roman" pitchFamily="18" charset="0"/>
                <a:hlinkClick r:id="rId4"/>
              </a:rPr>
              <a:t>https:</a:t>
            </a:r>
            <a:r>
              <a:rPr lang="ru-RU" altLang="ru-RU" sz="2400" dirty="0" smtClean="0">
                <a:latin typeface="Times New Roman" pitchFamily="18" charset="0"/>
                <a:hlinkClick r:id="rId4"/>
              </a:rPr>
              <a:t>//</a:t>
            </a:r>
            <a:r>
              <a:rPr lang="en-US" altLang="ru-RU" sz="2400" dirty="0" smtClean="0">
                <a:latin typeface="Times New Roman" pitchFamily="18" charset="0"/>
                <a:hlinkClick r:id="rId4"/>
              </a:rPr>
              <a:t>diss.rsl.ru/?</a:t>
            </a:r>
            <a:r>
              <a:rPr lang="en-US" altLang="ru-RU" sz="2400" dirty="0" err="1" smtClean="0">
                <a:latin typeface="Times New Roman" pitchFamily="18" charset="0"/>
                <a:hlinkClick r:id="rId4"/>
              </a:rPr>
              <a:t>lang</a:t>
            </a:r>
            <a:r>
              <a:rPr lang="en-US" altLang="ru-RU" sz="2400" dirty="0" smtClean="0">
                <a:latin typeface="Times New Roman" pitchFamily="18" charset="0"/>
                <a:hlinkClick r:id="rId4"/>
              </a:rPr>
              <a:t>=</a:t>
            </a:r>
            <a:r>
              <a:rPr lang="en-US" altLang="ru-RU" sz="2400" dirty="0" err="1" smtClean="0">
                <a:latin typeface="Times New Roman" pitchFamily="18" charset="0"/>
                <a:hlinkClick r:id="rId4"/>
              </a:rPr>
              <a:t>ru</a:t>
            </a:r>
            <a:r>
              <a:rPr lang="en-US" altLang="ru-RU" sz="2400" dirty="0" smtClean="0">
                <a:latin typeface="Times New Roman" pitchFamily="18" charset="0"/>
              </a:rPr>
              <a:t> (</a:t>
            </a:r>
            <a:r>
              <a:rPr lang="ru-RU" altLang="ru-RU" sz="2400" dirty="0" smtClean="0">
                <a:latin typeface="Times New Roman" pitchFamily="18" charset="0"/>
              </a:rPr>
              <a:t>дата обращения: </a:t>
            </a:r>
            <a:r>
              <a:rPr lang="en-US" altLang="ru-RU" sz="2400" dirty="0" smtClean="0">
                <a:latin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</a:rPr>
              <a:t>0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0</a:t>
            </a:r>
            <a:r>
              <a:rPr lang="ru-RU" altLang="ru-RU" sz="2400" dirty="0" smtClean="0">
                <a:latin typeface="Times New Roman" pitchFamily="18" charset="0"/>
              </a:rPr>
              <a:t>7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201</a:t>
            </a:r>
            <a:r>
              <a:rPr lang="ru-RU" altLang="ru-RU" sz="2400" dirty="0" smtClean="0">
                <a:latin typeface="Times New Roman" pitchFamily="18" charset="0"/>
              </a:rPr>
              <a:t>8</a:t>
            </a:r>
            <a:r>
              <a:rPr lang="en-US" altLang="ru-RU" sz="2400" dirty="0" smtClean="0">
                <a:latin typeface="Times New Roman" pitchFamily="18" charset="0"/>
              </a:rPr>
              <a:t>)</a:t>
            </a:r>
            <a:r>
              <a:rPr lang="ru-RU" altLang="ru-RU" sz="2400" dirty="0" smtClean="0">
                <a:latin typeface="Times New Roman" pitchFamily="18" charset="0"/>
              </a:rPr>
              <a:t>. Режим доступа : для </a:t>
            </a:r>
            <a:r>
              <a:rPr lang="ru-RU" altLang="ru-RU" sz="2400" dirty="0" err="1" smtClean="0">
                <a:latin typeface="Times New Roman" pitchFamily="18" charset="0"/>
              </a:rPr>
              <a:t>зарегистрир</a:t>
            </a:r>
            <a:r>
              <a:rPr lang="ru-RU" altLang="ru-RU" sz="2400" dirty="0" smtClean="0">
                <a:latin typeface="Times New Roman" pitchFamily="18" charset="0"/>
              </a:rPr>
              <a:t>. читателей РГБ.</a:t>
            </a:r>
          </a:p>
          <a:p>
            <a:pPr eaLnBrk="1" hangingPunct="1"/>
            <a:r>
              <a:rPr lang="ru-RU" altLang="ru-RU" sz="2400" dirty="0" err="1" smtClean="0">
                <a:latin typeface="Times New Roman" pitchFamily="18" charset="0"/>
              </a:rPr>
              <a:t>Грязев</a:t>
            </a:r>
            <a:r>
              <a:rPr lang="ru-RU" altLang="ru-RU" sz="2400" dirty="0" smtClean="0">
                <a:latin typeface="Times New Roman" pitchFamily="18" charset="0"/>
              </a:rPr>
              <a:t> А. «Пустое занятие» : кто лишает Россию права вето в СБ ООН // Газета.</a:t>
            </a:r>
            <a:r>
              <a:rPr lang="en-US" altLang="ru-RU" sz="2400" dirty="0" err="1" smtClean="0">
                <a:latin typeface="Times New Roman" pitchFamily="18" charset="0"/>
              </a:rPr>
              <a:t>ru</a:t>
            </a:r>
            <a:r>
              <a:rPr lang="ru-RU" altLang="ru-RU" sz="2400" dirty="0" smtClean="0">
                <a:latin typeface="Times New Roman" pitchFamily="18" charset="0"/>
              </a:rPr>
              <a:t> : сайт. 2018. 2 февр. </a:t>
            </a:r>
            <a:r>
              <a:rPr lang="en-US" altLang="ru-RU" sz="2400" dirty="0" smtClean="0">
                <a:latin typeface="Times New Roman" pitchFamily="18" charset="0"/>
              </a:rPr>
              <a:t>URL</a:t>
            </a:r>
            <a:r>
              <a:rPr lang="ru-RU" altLang="ru-RU" sz="2400" dirty="0" smtClean="0">
                <a:latin typeface="Times New Roman" pitchFamily="18" charset="0"/>
              </a:rPr>
              <a:t>: </a:t>
            </a:r>
            <a:r>
              <a:rPr lang="en-US" altLang="ru-RU" sz="2400" dirty="0" smtClean="0">
                <a:latin typeface="Times New Roman" pitchFamily="18" charset="0"/>
                <a:hlinkClick r:id="rId5"/>
              </a:rPr>
              <a:t>https:</a:t>
            </a:r>
            <a:r>
              <a:rPr lang="ru-RU" altLang="ru-RU" sz="2400" dirty="0" smtClean="0">
                <a:latin typeface="Times New Roman" pitchFamily="18" charset="0"/>
                <a:hlinkClick r:id="rId5"/>
              </a:rPr>
              <a:t>//</a:t>
            </a:r>
            <a:r>
              <a:rPr lang="en-US" altLang="ru-RU" sz="2400" dirty="0" smtClean="0">
                <a:latin typeface="Times New Roman" pitchFamily="18" charset="0"/>
                <a:hlinkClick r:id="rId5"/>
              </a:rPr>
              <a:t>www.gazeta.ru/politics/2018/02/02_a_11634385.shtml</a:t>
            </a:r>
            <a:r>
              <a:rPr lang="ru-RU" altLang="ru-RU" sz="2400" dirty="0" smtClean="0">
                <a:latin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</a:rPr>
              <a:t>(</a:t>
            </a:r>
            <a:r>
              <a:rPr lang="ru-RU" altLang="ru-RU" sz="2400" dirty="0" smtClean="0">
                <a:latin typeface="Times New Roman" pitchFamily="18" charset="0"/>
              </a:rPr>
              <a:t>дата обращения: 09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02</a:t>
            </a:r>
            <a:r>
              <a:rPr lang="ru-RU" altLang="ru-RU" sz="2400" dirty="0" smtClean="0"/>
              <a:t>.</a:t>
            </a:r>
            <a:r>
              <a:rPr lang="en-US" altLang="ru-RU" sz="2400" dirty="0" smtClean="0">
                <a:latin typeface="Times New Roman" pitchFamily="18" charset="0"/>
              </a:rPr>
              <a:t>201</a:t>
            </a:r>
            <a:r>
              <a:rPr lang="ru-RU" altLang="ru-RU" sz="2400" dirty="0" smtClean="0">
                <a:latin typeface="Times New Roman" pitchFamily="18" charset="0"/>
              </a:rPr>
              <a:t>8</a:t>
            </a:r>
            <a:r>
              <a:rPr lang="en-US" altLang="ru-RU" sz="2400" dirty="0" smtClean="0">
                <a:latin typeface="Times New Roman" pitchFamily="18" charset="0"/>
              </a:rPr>
              <a:t>)</a:t>
            </a:r>
            <a:r>
              <a:rPr lang="ru-RU" altLang="ru-RU" sz="24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Оригинальные издания (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иностранном языке)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45024"/>
          </a:xfrm>
        </p:spPr>
        <p:txBody>
          <a:bodyPr/>
          <a:lstStyle/>
          <a:p>
            <a:r>
              <a:rPr lang="en-US" sz="2600" dirty="0" smtClean="0"/>
              <a:t>Wiseman, T. The Money Motive / T. Wiseman. London : </a:t>
            </a:r>
            <a:r>
              <a:rPr lang="en-US" sz="2600" dirty="0" err="1" smtClean="0"/>
              <a:t>Hodder</a:t>
            </a:r>
            <a:r>
              <a:rPr lang="en-US" sz="2600" dirty="0" smtClean="0"/>
              <a:t> &amp; Stoughton, 1974. 285 p. </a:t>
            </a:r>
            <a:r>
              <a:rPr lang="ru-RU" sz="2600" dirty="0" smtClean="0"/>
              <a:t> </a:t>
            </a:r>
            <a:r>
              <a:rPr lang="en-US" sz="2600" dirty="0" smtClean="0"/>
              <a:t>Text : unmediated.</a:t>
            </a: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r>
              <a:rPr lang="en-US" sz="2600" dirty="0" smtClean="0"/>
              <a:t>Fukuyama F. Social Capital and Civil Society / F. Fukuyama ; The Institute of Public Policy ; George Mason University. Text : electronic// International </a:t>
            </a:r>
            <a:r>
              <a:rPr lang="en-US" sz="2600" dirty="0" err="1" smtClean="0"/>
              <a:t>Monetory</a:t>
            </a:r>
            <a:r>
              <a:rPr lang="en-US" sz="2600" dirty="0" smtClean="0"/>
              <a:t> Fund. October 1, 1999. URL : //http://www.imf.org/ external/ pubs/ ft/seminar/ 1999/ reforms/ </a:t>
            </a:r>
            <a:r>
              <a:rPr lang="en-US" sz="2600" dirty="0" err="1" smtClean="0"/>
              <a:t>fukuyama.htm#I</a:t>
            </a:r>
            <a:r>
              <a:rPr lang="en-US" sz="2600" dirty="0" smtClean="0"/>
              <a:t>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80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отсылок в тексте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библиографическому списку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107984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отсылок для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затекстовых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примечаний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213" y="1773239"/>
            <a:ext cx="8229600" cy="3599977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 smtClean="0">
                <a:latin typeface="Times New Roman" pitchFamily="18" charset="0"/>
              </a:rPr>
              <a:t>В примечании допускается упоминание чьих-то взглядов, мыслей, идей, обсуждение конфликта и прочие рассуждения.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 smtClean="0">
                <a:latin typeface="Times New Roman" pitchFamily="18" charset="0"/>
              </a:rPr>
              <a:t>	[Прим. 15]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400" dirty="0" smtClean="0">
                <a:latin typeface="Times New Roman" pitchFamily="18" charset="0"/>
              </a:rPr>
              <a:t> 	[Прим. 28]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 smtClean="0">
                <a:latin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</a:rPr>
              <a:t>то есть, указываем порядковый номер в </a:t>
            </a:r>
            <a:r>
              <a:rPr lang="ru-RU" sz="3400" dirty="0" err="1" smtClean="0">
                <a:latin typeface="Times New Roman" pitchFamily="18" charset="0"/>
              </a:rPr>
              <a:t>затекстовом</a:t>
            </a:r>
            <a:r>
              <a:rPr lang="ru-RU" sz="3400" dirty="0" smtClean="0">
                <a:latin typeface="Times New Roman" pitchFamily="18" charset="0"/>
              </a:rPr>
              <a:t> списке примечаний.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отсылок в тексте к библиографическому списку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016224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 Отсылка оформляется: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[</a:t>
            </a:r>
            <a:r>
              <a:rPr lang="ru-RU" sz="2800" dirty="0" smtClean="0">
                <a:latin typeface="Times New Roman" pitchFamily="18" charset="0"/>
              </a:rPr>
              <a:t>Карасик, 2002</a:t>
            </a:r>
            <a:r>
              <a:rPr lang="en-US" sz="2800" dirty="0" smtClean="0">
                <a:latin typeface="Times New Roman" pitchFamily="18" charset="0"/>
              </a:rPr>
              <a:t>]</a:t>
            </a:r>
            <a:endParaRPr lang="ru-RU" sz="2800" dirty="0" smtClean="0"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 Если цитирование, то указываются страницы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[</a:t>
            </a:r>
            <a:r>
              <a:rPr lang="ru-RU" sz="2800" dirty="0" smtClean="0">
                <a:latin typeface="Times New Roman" pitchFamily="18" charset="0"/>
              </a:rPr>
              <a:t>Карасик, 2002, с. 231</a:t>
            </a:r>
            <a:r>
              <a:rPr lang="en-US" sz="2800" dirty="0" smtClean="0">
                <a:latin typeface="Times New Roman" pitchFamily="18" charset="0"/>
              </a:rPr>
              <a:t>]</a:t>
            </a:r>
            <a:endParaRPr lang="ru-RU" sz="2800" dirty="0" smtClean="0"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6048672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</a:rPr>
              <a:t> Если несколько работ автора, выпущенных в одном году, то отсылка оформляется: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[</a:t>
            </a:r>
            <a:r>
              <a:rPr lang="ru-RU" sz="2800" dirty="0" smtClean="0">
                <a:latin typeface="Times New Roman" pitchFamily="18" charset="0"/>
              </a:rPr>
              <a:t>Карасик, 2002 а, с.250-300</a:t>
            </a:r>
            <a:r>
              <a:rPr lang="en-US" sz="2800" dirty="0" smtClean="0">
                <a:latin typeface="Times New Roman" pitchFamily="18" charset="0"/>
              </a:rPr>
              <a:t>]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[</a:t>
            </a:r>
            <a:r>
              <a:rPr lang="ru-RU" sz="2800" dirty="0" smtClean="0">
                <a:latin typeface="Times New Roman" pitchFamily="18" charset="0"/>
              </a:rPr>
              <a:t>Карасик, 2002 б</a:t>
            </a:r>
            <a:r>
              <a:rPr lang="en-US" sz="2800" dirty="0" smtClean="0">
                <a:latin typeface="Times New Roman" pitchFamily="18" charset="0"/>
              </a:rPr>
              <a:t>]</a:t>
            </a:r>
            <a:endParaRPr lang="ru-RU" sz="2800" dirty="0" smtClean="0"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В библиографическом списке рядом с годом издания указывается соответствующая буква:</a:t>
            </a: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</a:rPr>
              <a:t>Карасик В. И. Язык социального статуса : монография. Москва: ИТДГК «</a:t>
            </a:r>
            <a:r>
              <a:rPr lang="ru-RU" sz="2800" dirty="0" err="1" smtClean="0">
                <a:latin typeface="Times New Roman" pitchFamily="18" charset="0"/>
              </a:rPr>
              <a:t>Гнозис</a:t>
            </a:r>
            <a:r>
              <a:rPr lang="ru-RU" sz="2800" dirty="0" smtClean="0">
                <a:latin typeface="Times New Roman" pitchFamily="18" charset="0"/>
              </a:rPr>
              <a:t>», 2002 а. 333 с.</a:t>
            </a:r>
          </a:p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</a:rPr>
              <a:t>Карасик В. И. Языковой круг: личность, концепты, </a:t>
            </a:r>
            <a:r>
              <a:rPr lang="ru-RU" sz="2800" dirty="0" err="1" smtClean="0">
                <a:latin typeface="Times New Roman" pitchFamily="18" charset="0"/>
              </a:rPr>
              <a:t>дискурс</a:t>
            </a:r>
            <a:r>
              <a:rPr lang="ru-RU" sz="2800" dirty="0" smtClean="0">
                <a:latin typeface="Times New Roman" pitchFamily="18" charset="0"/>
              </a:rPr>
              <a:t> : монография. Волгоград: Перемена, 2002 б. 477 с.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</a:rPr>
              <a:t> Если </a:t>
            </a:r>
            <a:r>
              <a:rPr lang="ru-RU" altLang="ru-RU" sz="2800" dirty="0" smtClean="0">
                <a:latin typeface="Times New Roman" pitchFamily="18" charset="0"/>
              </a:rPr>
              <a:t>у книги автор не указан, то в отсылке указывается название книги. Если название длинного, то его можно сократить до двух первых слов и поставить «…»: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ru-RU" sz="2800" dirty="0" smtClean="0">
                <a:latin typeface="Times New Roman" pitchFamily="18" charset="0"/>
              </a:rPr>
              <a:t>[</a:t>
            </a:r>
            <a:r>
              <a:rPr lang="ru-RU" altLang="ru-RU" sz="2800" dirty="0" smtClean="0">
                <a:latin typeface="Times New Roman" pitchFamily="18" charset="0"/>
              </a:rPr>
              <a:t>Интерпретационные характеристики…, 1999, с. 56</a:t>
            </a:r>
            <a:r>
              <a:rPr lang="en-US" altLang="ru-RU" sz="2800" dirty="0" smtClean="0">
                <a:latin typeface="Times New Roman" pitchFamily="18" charset="0"/>
              </a:rPr>
              <a:t>]</a:t>
            </a:r>
            <a:endParaRPr lang="ru-RU" altLang="ru-RU" sz="2800" dirty="0" smtClean="0">
              <a:latin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032448"/>
          </a:xfrm>
        </p:spPr>
        <p:txBody>
          <a:bodyPr/>
          <a:lstStyle/>
          <a:p>
            <a:pPr algn="just">
              <a:buNone/>
            </a:pPr>
            <a:endParaRPr lang="ru-RU" sz="1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/>
              <a:t>Библиографический </a:t>
            </a:r>
            <a:r>
              <a:rPr lang="ru-RU" sz="2400" b="1" dirty="0" smtClean="0"/>
              <a:t>список </a:t>
            </a:r>
            <a:r>
              <a:rPr lang="ru-RU" sz="2400" dirty="0" smtClean="0"/>
              <a:t>составляется в алфавитном порядке. 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Список </a:t>
            </a:r>
            <a:r>
              <a:rPr lang="ru-RU" sz="2400" dirty="0" smtClean="0"/>
              <a:t>обязательно должен быть пронумерован. </a:t>
            </a:r>
            <a:endParaRPr lang="ru-RU" sz="2400" dirty="0" smtClean="0"/>
          </a:p>
          <a:p>
            <a:pPr algn="just"/>
            <a:r>
              <a:rPr lang="ru-RU" sz="2400" dirty="0" smtClean="0"/>
              <a:t>     Произведения </a:t>
            </a:r>
            <a:r>
              <a:rPr lang="ru-RU" sz="2400" dirty="0" smtClean="0"/>
              <a:t>одного автора расставляются в списке по алфавиту </a:t>
            </a:r>
            <a:r>
              <a:rPr lang="ru-RU" sz="2400" dirty="0" smtClean="0"/>
              <a:t>заглавий.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Иностранные </a:t>
            </a:r>
            <a:r>
              <a:rPr lang="ru-RU" sz="2400" dirty="0" smtClean="0"/>
              <a:t>источники в списке литературы приводятся всегда в конце библиографического списка в алфавитном порядке.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хомирова Статистическ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57992" cy="5301208"/>
          </a:xfrm>
          <a:prstGeom prst="rect">
            <a:avLst/>
          </a:prstGeom>
        </p:spPr>
      </p:pic>
      <p:pic>
        <p:nvPicPr>
          <p:cNvPr id="3" name="Рисунок 2" descr="Содержание Тихомирова Статистическ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3944913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9144000" cy="6551612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Библиографический список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Белякова Л.И. Методика развития речевого дыхания у дошкольников с нарушениями речи / Л. И. Белякова, Н. Н. Гончарова, Т. Г. Шишкова. Москва: Книголюб, 2005. 55 с.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ru-RU" altLang="ru-RU" sz="1800" dirty="0" err="1" smtClean="0">
                <a:latin typeface="Times New Roman" panose="02020603050405020304" pitchFamily="18" charset="0"/>
              </a:rPr>
              <a:t>Вайс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М. Н. Диагностика состояния </a:t>
            </a:r>
            <a:r>
              <a:rPr lang="ru-RU" altLang="ru-RU" sz="1800" dirty="0" err="1" smtClean="0">
                <a:latin typeface="Times New Roman" panose="02020603050405020304" pitchFamily="18" charset="0"/>
              </a:rPr>
              <a:t>доречевого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развития детей с ДЦП группы «Особый ребенок»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Текст: электронный // Логопедия: Интернет-портал. 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URL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: </a:t>
            </a:r>
            <a:r>
              <a:rPr lang="en-US" altLang="ru-RU" sz="1800" dirty="0" smtClean="0">
                <a:latin typeface="Times New Roman" panose="02020603050405020304" pitchFamily="18" charset="0"/>
                <a:hlinkClick r:id="rId2"/>
              </a:rPr>
              <a:t>https:</a:t>
            </a:r>
            <a:r>
              <a:rPr lang="ru-RU" altLang="ru-RU" sz="1800" dirty="0" smtClean="0">
                <a:latin typeface="Times New Roman" panose="02020603050405020304" pitchFamily="18" charset="0"/>
                <a:hlinkClick r:id="rId2"/>
              </a:rPr>
              <a:t>//</a:t>
            </a:r>
            <a:r>
              <a:rPr lang="en-US" altLang="ru-RU" sz="1800" dirty="0" err="1" smtClean="0">
                <a:latin typeface="Times New Roman" panose="02020603050405020304" pitchFamily="18" charset="0"/>
                <a:hlinkClick r:id="rId2"/>
              </a:rPr>
              <a:t>logopedia.by</a:t>
            </a:r>
            <a:r>
              <a:rPr lang="ru-RU" altLang="ru-RU" sz="1800" dirty="0" smtClean="0">
                <a:latin typeface="Times New Roman" panose="02020603050405020304" pitchFamily="18" charset="0"/>
                <a:hlinkClick r:id="rId2"/>
              </a:rPr>
              <a:t>/?</a:t>
            </a:r>
            <a:r>
              <a:rPr lang="en-US" altLang="ru-RU" sz="1800" dirty="0" smtClean="0">
                <a:latin typeface="Times New Roman" panose="02020603050405020304" pitchFamily="18" charset="0"/>
                <a:hlinkClick r:id="rId2"/>
              </a:rPr>
              <a:t>p=2553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 (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дата обращения: 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24</a:t>
            </a:r>
            <a:r>
              <a:rPr lang="ru-RU" altLang="ru-RU" sz="1800" dirty="0" smtClean="0"/>
              <a:t>.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02</a:t>
            </a:r>
            <a:r>
              <a:rPr lang="ru-RU" altLang="ru-RU" sz="1800" dirty="0" smtClean="0"/>
              <a:t>.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2014)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Дети–инвалиды: Реабилитация, социальная защита: [Сборник нормативных документов]. Москва: Социальная Защита, 2000. 159 с.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Жохова О. В. Домашние задания для детей старшей и подготовительной к школе логопедических групп ДОУ / О. В. Жохова, Е. С. Лебедева. Москва: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Сфера, 2010. 64 с.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Коррекционная </a:t>
            </a:r>
            <a:r>
              <a:rPr lang="ru-RU" altLang="ru-RU" sz="1800" dirty="0">
                <a:latin typeface="Times New Roman" panose="02020603050405020304" pitchFamily="18" charset="0"/>
              </a:rPr>
              <a:t>педагогика в начальном образовании : учебное пособие для студентов средних педагогических учебных заведений /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Г</a:t>
            </a:r>
            <a:r>
              <a:rPr lang="ru-RU" altLang="ru-RU" sz="1800" dirty="0">
                <a:latin typeface="Times New Roman" panose="02020603050405020304" pitchFamily="18" charset="0"/>
              </a:rPr>
              <a:t>. Ф. Кумарина, М. Э. </a:t>
            </a:r>
            <a:r>
              <a:rPr lang="ru-RU" altLang="ru-RU" sz="1800" dirty="0" err="1">
                <a:latin typeface="Times New Roman" panose="02020603050405020304" pitchFamily="18" charset="0"/>
              </a:rPr>
              <a:t>Вайнер</a:t>
            </a:r>
            <a:r>
              <a:rPr lang="ru-RU" altLang="ru-RU" sz="1800" dirty="0">
                <a:latin typeface="Times New Roman" panose="02020603050405020304" pitchFamily="18" charset="0"/>
              </a:rPr>
              <a:t>, Ю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. Н</a:t>
            </a:r>
            <a:r>
              <a:rPr lang="ru-RU" altLang="ru-RU" sz="1800" dirty="0">
                <a:latin typeface="Times New Roman" panose="02020603050405020304" pitchFamily="18" charset="0"/>
              </a:rPr>
              <a:t>. </a:t>
            </a:r>
            <a:r>
              <a:rPr lang="ru-RU" altLang="ru-RU" sz="1800" dirty="0" err="1">
                <a:latin typeface="Times New Roman" panose="02020603050405020304" pitchFamily="18" charset="0"/>
              </a:rPr>
              <a:t>Вьюнкова</a:t>
            </a: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[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и </a:t>
            </a:r>
            <a:r>
              <a:rPr lang="ru-RU" altLang="ru-RU" sz="1800" dirty="0">
                <a:latin typeface="Times New Roman" panose="02020603050405020304" pitchFamily="18" charset="0"/>
              </a:rPr>
              <a:t>др</a:t>
            </a:r>
            <a:r>
              <a:rPr lang="ru-RU" altLang="ru-RU" sz="1800" dirty="0"/>
              <a:t>.</a:t>
            </a:r>
            <a:r>
              <a:rPr lang="en-US" altLang="ru-RU" sz="1800" dirty="0">
                <a:latin typeface="Times New Roman" panose="02020603050405020304" pitchFamily="18" charset="0"/>
              </a:rPr>
              <a:t>]</a:t>
            </a:r>
            <a:r>
              <a:rPr lang="ru-RU" altLang="ru-RU" sz="1800" dirty="0">
                <a:latin typeface="Times New Roman" panose="02020603050405020304" pitchFamily="18" charset="0"/>
              </a:rPr>
              <a:t>; под редакцией Г. Ф. </a:t>
            </a:r>
            <a:r>
              <a:rPr lang="ru-RU" altLang="ru-RU" sz="1800" dirty="0" err="1">
                <a:latin typeface="Times New Roman" panose="02020603050405020304" pitchFamily="18" charset="0"/>
              </a:rPr>
              <a:t>Кумариной</a:t>
            </a:r>
            <a:r>
              <a:rPr lang="ru-RU" altLang="ru-RU" sz="1800" dirty="0">
                <a:latin typeface="Times New Roman" panose="02020603050405020304" pitchFamily="18" charset="0"/>
              </a:rPr>
              <a:t>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Москва: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</a:rPr>
              <a:t>ACADEMiA</a:t>
            </a:r>
            <a:r>
              <a:rPr lang="ru-RU" altLang="ru-RU" sz="1800" dirty="0">
                <a:latin typeface="Times New Roman" panose="02020603050405020304" pitchFamily="18" charset="0"/>
              </a:rPr>
              <a:t>, 2003.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313 </a:t>
            </a:r>
            <a:r>
              <a:rPr lang="ru-RU" altLang="ru-RU" sz="1800" dirty="0">
                <a:latin typeface="Times New Roman" panose="02020603050405020304" pitchFamily="18" charset="0"/>
              </a:rPr>
              <a:t>с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ru-RU" altLang="ru-RU" sz="1800" dirty="0" err="1" smtClean="0">
                <a:latin typeface="Times New Roman" panose="02020603050405020304" pitchFamily="18" charset="0"/>
              </a:rPr>
              <a:t>Новоторцева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Н. В. Профессиональная подготовка логопедов к </a:t>
            </a:r>
            <a:r>
              <a:rPr lang="ru-RU" altLang="ru-RU" sz="1800" dirty="0" err="1">
                <a:latin typeface="Times New Roman" panose="02020603050405020304" pitchFamily="18" charset="0"/>
              </a:rPr>
              <a:t>диагностико-консультативной</a:t>
            </a:r>
            <a:r>
              <a:rPr lang="ru-RU" altLang="ru-RU" sz="1800" dirty="0">
                <a:latin typeface="Times New Roman" panose="02020603050405020304" pitchFamily="18" charset="0"/>
              </a:rPr>
              <a:t> деятельности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// </a:t>
            </a:r>
            <a:r>
              <a:rPr lang="ru-RU" altLang="ru-RU" sz="1800" dirty="0">
                <a:latin typeface="Times New Roman" panose="02020603050405020304" pitchFamily="18" charset="0"/>
              </a:rPr>
              <a:t>Комплексное сопровождение специального и инклюзивного образования детей с ограниченными возможностями здоровья: материалы конференции «Чтения Ушинского».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Ярославль</a:t>
            </a:r>
            <a:r>
              <a:rPr lang="ru-RU" altLang="ru-RU" sz="1800" dirty="0">
                <a:latin typeface="Times New Roman" panose="02020603050405020304" pitchFamily="18" charset="0"/>
              </a:rPr>
              <a:t>: РИО ЯГПУ, 2018.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С</a:t>
            </a:r>
            <a:r>
              <a:rPr lang="ru-RU" altLang="ru-RU" sz="1800" dirty="0">
                <a:latin typeface="Times New Roman" panose="02020603050405020304" pitchFamily="18" charset="0"/>
              </a:rPr>
              <a:t>. 154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        – </a:t>
            </a:r>
            <a:r>
              <a:rPr lang="ru-RU" altLang="ru-RU" sz="1800" dirty="0">
                <a:latin typeface="Times New Roman" panose="02020603050405020304" pitchFamily="18" charset="0"/>
              </a:rPr>
              <a:t>160.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7.        </a:t>
            </a:r>
            <a:r>
              <a:rPr lang="ru-RU" altLang="ru-RU" sz="1800" dirty="0" err="1" smtClean="0">
                <a:latin typeface="Times New Roman" panose="02020603050405020304" pitchFamily="18" charset="0"/>
              </a:rPr>
              <a:t>Самойлюк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Л.А. К проблеме компенсации заикания в подростковом возрасте // Дефектология. 2009. № 5. С. 29 – 28.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8.        Федеральный закон «Об образовании в Российской Федерации». Москва: Омега – Л.</a:t>
            </a:r>
            <a:r>
              <a:rPr lang="ru-RU" altLang="ru-RU" sz="1800" dirty="0" smtClean="0"/>
              <a:t>,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2014. 134 с.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AutoNum type="arabicPeriod" startAt="9"/>
              <a:defRPr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Филиппова </a:t>
            </a:r>
            <a:r>
              <a:rPr lang="ru-RU" altLang="ru-RU" sz="1800" dirty="0">
                <a:latin typeface="Times New Roman" panose="02020603050405020304" pitchFamily="18" charset="0"/>
              </a:rPr>
              <a:t>Л. Я. Создание </a:t>
            </a:r>
            <a:r>
              <a:rPr lang="ru-RU" altLang="ru-RU" sz="1800" dirty="0" err="1">
                <a:latin typeface="Times New Roman" panose="02020603050405020304" pitchFamily="18" charset="0"/>
              </a:rPr>
              <a:t>контента</a:t>
            </a:r>
            <a:r>
              <a:rPr lang="ru-RU" altLang="ru-RU" sz="1800" dirty="0">
                <a:latin typeface="Times New Roman" panose="02020603050405020304" pitchFamily="18" charset="0"/>
              </a:rPr>
              <a:t> (содержания) библиотечных </a:t>
            </a:r>
            <a:r>
              <a:rPr lang="ru-RU" altLang="ru-RU" sz="1800" dirty="0" err="1">
                <a:latin typeface="Times New Roman" panose="02020603050405020304" pitchFamily="18" charset="0"/>
              </a:rPr>
              <a:t>веб</a:t>
            </a:r>
            <a:r>
              <a:rPr lang="ru-RU" altLang="ru-RU" sz="1800" dirty="0">
                <a:latin typeface="Times New Roman" panose="02020603050405020304" pitchFamily="18" charset="0"/>
              </a:rPr>
              <a:t> – сайтов учебных заведений (из зарубежного опыта)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// </a:t>
            </a:r>
            <a:r>
              <a:rPr lang="ru-RU" altLang="ru-RU" sz="1800" dirty="0">
                <a:latin typeface="Times New Roman" panose="02020603050405020304" pitchFamily="18" charset="0"/>
              </a:rPr>
              <a:t>Научные и технические библиотеки.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2002</a:t>
            </a:r>
            <a:r>
              <a:rPr lang="ru-RU" altLang="ru-RU" sz="1800" dirty="0">
                <a:latin typeface="Times New Roman" panose="02020603050405020304" pitchFamily="18" charset="0"/>
              </a:rPr>
              <a:t>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№ </a:t>
            </a:r>
            <a:r>
              <a:rPr lang="ru-RU" altLang="ru-RU" sz="1800" dirty="0">
                <a:latin typeface="Times New Roman" panose="02020603050405020304" pitchFamily="18" charset="0"/>
              </a:rPr>
              <a:t>2.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С</a:t>
            </a:r>
            <a:r>
              <a:rPr lang="ru-RU" altLang="ru-RU" sz="1800" dirty="0">
                <a:latin typeface="Times New Roman" panose="02020603050405020304" pitchFamily="18" charset="0"/>
              </a:rPr>
              <a:t>. 30 – 34.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</a:t>
            </a:r>
            <a:r>
              <a:rPr lang="en-US" altLang="ru-RU" sz="1800" dirty="0" smtClean="0">
                <a:latin typeface="Times New Roman" panose="02020603050405020304" pitchFamily="18" charset="0"/>
              </a:rPr>
              <a:t>URL</a:t>
            </a:r>
            <a:r>
              <a:rPr lang="ru-RU" altLang="ru-RU" sz="1800" dirty="0">
                <a:latin typeface="Times New Roman" panose="02020603050405020304" pitchFamily="18" charset="0"/>
              </a:rPr>
              <a:t>: </a:t>
            </a:r>
            <a:r>
              <a:rPr lang="en-US" altLang="ru-RU" sz="1800" dirty="0" smtClean="0">
                <a:latin typeface="Times New Roman" panose="02020603050405020304" pitchFamily="18" charset="0"/>
                <a:hlinkClick r:id="rId3"/>
              </a:rPr>
              <a:t>https:</a:t>
            </a:r>
            <a:r>
              <a:rPr lang="ru-RU" altLang="ru-RU" sz="1800" dirty="0">
                <a:latin typeface="Times New Roman" panose="02020603050405020304" pitchFamily="18" charset="0"/>
                <a:hlinkClick r:id="rId3"/>
              </a:rPr>
              <a:t>//</a:t>
            </a:r>
            <a:r>
              <a:rPr lang="en-US" altLang="ru-RU" sz="1800" dirty="0">
                <a:latin typeface="Times New Roman" panose="02020603050405020304" pitchFamily="18" charset="0"/>
                <a:hlinkClick r:id="rId3"/>
              </a:rPr>
              <a:t>www.gpntb.ru</a:t>
            </a:r>
            <a:r>
              <a:rPr lang="ru-RU" altLang="ru-RU" sz="1800" dirty="0">
                <a:latin typeface="Times New Roman" panose="02020603050405020304" pitchFamily="18" charset="0"/>
                <a:hlinkClick r:id="rId3"/>
              </a:rPr>
              <a:t>/</a:t>
            </a:r>
            <a:r>
              <a:rPr lang="en-US" altLang="ru-RU" sz="1800" dirty="0">
                <a:latin typeface="Times New Roman" panose="02020603050405020304" pitchFamily="18" charset="0"/>
                <a:hlinkClick r:id="rId3"/>
              </a:rPr>
              <a:t>win</a:t>
            </a:r>
            <a:r>
              <a:rPr lang="ru-RU" altLang="ru-RU" sz="1800" dirty="0">
                <a:latin typeface="Times New Roman" panose="02020603050405020304" pitchFamily="18" charset="0"/>
                <a:hlinkClick r:id="rId3"/>
              </a:rPr>
              <a:t>/</a:t>
            </a:r>
            <a:r>
              <a:rPr lang="en-US" altLang="ru-RU" sz="1800" dirty="0" err="1">
                <a:latin typeface="Times New Roman" panose="02020603050405020304" pitchFamily="18" charset="0"/>
                <a:hlinkClick r:id="rId3"/>
              </a:rPr>
              <a:t>ntb</a:t>
            </a:r>
            <a:r>
              <a:rPr lang="ru-RU" altLang="ru-RU" sz="1800" dirty="0">
                <a:latin typeface="Times New Roman" panose="02020603050405020304" pitchFamily="18" charset="0"/>
                <a:hlinkClick r:id="rId3"/>
              </a:rPr>
              <a:t>/200</a:t>
            </a:r>
            <a:r>
              <a:rPr lang="en-US" altLang="ru-RU" sz="1800" dirty="0">
                <a:latin typeface="Times New Roman" panose="02020603050405020304" pitchFamily="18" charset="0"/>
                <a:hlinkClick r:id="rId3"/>
              </a:rPr>
              <a:t>2</a:t>
            </a:r>
            <a:r>
              <a:rPr lang="ru-RU" altLang="ru-RU" sz="1800" dirty="0">
                <a:latin typeface="Times New Roman" panose="02020603050405020304" pitchFamily="18" charset="0"/>
                <a:hlinkClick r:id="rId3"/>
              </a:rPr>
              <a:t>/2/</a:t>
            </a:r>
            <a:r>
              <a:rPr lang="en-US" altLang="ru-RU" sz="1800" dirty="0">
                <a:latin typeface="Times New Roman" panose="02020603050405020304" pitchFamily="18" charset="0"/>
                <a:hlinkClick r:id="rId3"/>
              </a:rPr>
              <a:t>f02_10.htm</a:t>
            </a:r>
            <a:r>
              <a:rPr lang="en-US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(дата обращения: 14.12.11).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Текст</a:t>
            </a:r>
            <a:r>
              <a:rPr lang="ru-RU" altLang="ru-RU" sz="1800" dirty="0">
                <a:latin typeface="Times New Roman" panose="02020603050405020304" pitchFamily="18" charset="0"/>
              </a:rPr>
              <a:t>: электронный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Arial" charset="0"/>
              <a:buAutoNum type="arabicPeriod" startAt="9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Wiseman, T. The Money Motive / T. Wiseman.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London 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Hodder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&amp; Stoughton, 1974.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285 p.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Text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unmediated.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AutoNum type="arabicPeriod" startAt="9"/>
              <a:defRPr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Arial" pitchFamily="34" charset="0"/>
              <a:buNone/>
              <a:defRPr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AutoNum type="arabicPeriod"/>
              <a:defRPr/>
            </a:pPr>
            <a:endParaRPr lang="ru-RU" altLang="ru-RU" sz="1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А ло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736304" cy="3754313"/>
          </a:xfrm>
          <a:prstGeom prst="rect">
            <a:avLst/>
          </a:prstGeom>
        </p:spPr>
      </p:pic>
      <p:pic>
        <p:nvPicPr>
          <p:cNvPr id="3" name="Рисунок 2" descr="ГИА оли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20888"/>
            <a:ext cx="2854086" cy="3923759"/>
          </a:xfrm>
          <a:prstGeom prst="rect">
            <a:avLst/>
          </a:prstGeom>
        </p:spPr>
      </p:pic>
      <p:pic>
        <p:nvPicPr>
          <p:cNvPr id="4" name="Рисунок 3" descr="ГИА д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88640"/>
            <a:ext cx="3016404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6957" t="3934" r="4348" b="4761"/>
          <a:stretch>
            <a:fillRect/>
          </a:stretch>
        </p:blipFill>
        <p:spPr bwMode="auto">
          <a:xfrm>
            <a:off x="395536" y="0"/>
            <a:ext cx="8327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7480" t="3799" r="5247" b="5676"/>
          <a:stretch>
            <a:fillRect/>
          </a:stretch>
        </p:blipFill>
        <p:spPr bwMode="auto">
          <a:xfrm>
            <a:off x="827584" y="188640"/>
            <a:ext cx="777686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3521" r="5000" b="5854"/>
          <a:stretch>
            <a:fillRect/>
          </a:stretch>
        </p:blipFill>
        <p:spPr bwMode="auto">
          <a:xfrm>
            <a:off x="611560" y="69311"/>
            <a:ext cx="7920880" cy="656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196975"/>
            <a:ext cx="7489825" cy="4095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составления библиографического списка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выпускной квалификационной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7659" t="3851" r="4681" b="5724"/>
          <a:stretch>
            <a:fillRect/>
          </a:stretch>
        </p:blipFill>
        <p:spPr bwMode="auto">
          <a:xfrm>
            <a:off x="694581" y="116632"/>
            <a:ext cx="7940365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1618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Подготовка  выпускной квалификационной  работы</vt:lpstr>
      <vt:lpstr>Слайд 2</vt:lpstr>
      <vt:lpstr>Слайд 3</vt:lpstr>
      <vt:lpstr>Слайд 4</vt:lpstr>
      <vt:lpstr>Слайд 5</vt:lpstr>
      <vt:lpstr>Слайд 6</vt:lpstr>
      <vt:lpstr>Слайд 7</vt:lpstr>
      <vt:lpstr>Правила составления библиографического списка  выпускной квалификационной  работы</vt:lpstr>
      <vt:lpstr>Слайд 9</vt:lpstr>
      <vt:lpstr>Слайд 10</vt:lpstr>
      <vt:lpstr>Официальные документы</vt:lpstr>
      <vt:lpstr>Книга одного автора</vt:lpstr>
      <vt:lpstr>Книга двух авторов</vt:lpstr>
      <vt:lpstr>Книга трех авторов</vt:lpstr>
      <vt:lpstr>Книга четырех и более авторов</vt:lpstr>
      <vt:lpstr>Книга с указанием редактора</vt:lpstr>
      <vt:lpstr>Книга с указанием составителя</vt:lpstr>
      <vt:lpstr>Диссертации и авторефераты</vt:lpstr>
      <vt:lpstr>      Аналитическое описание  Статья из журнала </vt:lpstr>
      <vt:lpstr>Статья из сборника</vt:lpstr>
      <vt:lpstr>Описание электронных ресурсов Описание материала, имеющего электронную и печатную версии </vt:lpstr>
      <vt:lpstr>Описание ресурса локального доступа</vt:lpstr>
      <vt:lpstr>Описание ресурса удаленного доступа</vt:lpstr>
      <vt:lpstr>Оригинальные издания (издания на иностранном языке)</vt:lpstr>
      <vt:lpstr>Оформление отсылок в тексте к библиографическому списку</vt:lpstr>
      <vt:lpstr>Оформление отсылок для затекстовых примечаний</vt:lpstr>
      <vt:lpstr>Оформление отсылок в тексте к библиографическому списку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День дипломника</dc:title>
  <dc:creator>User</dc:creator>
  <cp:lastModifiedBy>4l</cp:lastModifiedBy>
  <cp:revision>78</cp:revision>
  <dcterms:created xsi:type="dcterms:W3CDTF">2014-02-13T05:26:46Z</dcterms:created>
  <dcterms:modified xsi:type="dcterms:W3CDTF">2021-10-11T09:11:50Z</dcterms:modified>
</cp:coreProperties>
</file>